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28" r:id="rId4"/>
    <p:sldId id="258" r:id="rId5"/>
    <p:sldId id="259" r:id="rId6"/>
    <p:sldId id="260" r:id="rId7"/>
    <p:sldId id="261" r:id="rId8"/>
    <p:sldId id="262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00"/>
    <a:srgbClr val="036AB5"/>
    <a:srgbClr val="FEE7D1"/>
    <a:srgbClr val="EF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4660"/>
  </p:normalViewPr>
  <p:slideViewPr>
    <p:cSldViewPr>
      <p:cViewPr varScale="1">
        <p:scale>
          <a:sx n="106" d="100"/>
          <a:sy n="106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1413976377952759"/>
          <c:y val="0.3005420676582094"/>
          <c:w val="0.21919356955380581"/>
          <c:h val="0.40817512394284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'F4'!$I$3:$M$3</c:f>
              <c:strCache>
                <c:ptCount val="5"/>
                <c:pt idx="0">
                  <c:v>&lt;1</c:v>
                </c:pt>
                <c:pt idx="1">
                  <c:v>1 - 5</c:v>
                </c:pt>
                <c:pt idx="2">
                  <c:v>6 - 10</c:v>
                </c:pt>
                <c:pt idx="3">
                  <c:v>&gt;10</c:v>
                </c:pt>
                <c:pt idx="4">
                  <c:v>Keine Angabe</c:v>
                </c:pt>
              </c:strCache>
            </c:strRef>
          </c:cat>
          <c:val>
            <c:numRef>
              <c:f>'F4'!$I$4:$M$4</c:f>
              <c:numCache>
                <c:formatCode>0.00%</c:formatCode>
                <c:ptCount val="5"/>
                <c:pt idx="0">
                  <c:v>0.10513447432762836</c:v>
                </c:pt>
                <c:pt idx="1">
                  <c:v>0.35941320293398532</c:v>
                </c:pt>
                <c:pt idx="2">
                  <c:v>0.21515892420537897</c:v>
                </c:pt>
                <c:pt idx="3">
                  <c:v>0.31295843520782396</c:v>
                </c:pt>
                <c:pt idx="4">
                  <c:v>7.3349633251833741E-3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74656"/>
        <c:axId val="95176192"/>
      </c:barChart>
      <c:catAx>
        <c:axId val="9517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5176192"/>
        <c:crosses val="autoZero"/>
        <c:auto val="1"/>
        <c:lblAlgn val="ctr"/>
        <c:lblOffset val="100"/>
        <c:noMultiLvlLbl val="0"/>
      </c:catAx>
      <c:valAx>
        <c:axId val="951761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5174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EF7D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'F5'!$M$4:$U$4</c:f>
              <c:strCache>
                <c:ptCount val="9"/>
                <c:pt idx="0">
                  <c:v>Student</c:v>
                </c:pt>
                <c:pt idx="1">
                  <c:v>PJ</c:v>
                </c:pt>
                <c:pt idx="2">
                  <c:v>AiP</c:v>
                </c:pt>
                <c:pt idx="3">
                  <c:v>AA</c:v>
                </c:pt>
                <c:pt idx="4">
                  <c:v>FA</c:v>
                </c:pt>
                <c:pt idx="5">
                  <c:v>OA</c:v>
                </c:pt>
                <c:pt idx="6">
                  <c:v>CA-Vertreter</c:v>
                </c:pt>
                <c:pt idx="7">
                  <c:v>CA</c:v>
                </c:pt>
                <c:pt idx="8">
                  <c:v>Keine Angabe</c:v>
                </c:pt>
              </c:strCache>
            </c:strRef>
          </c:cat>
          <c:val>
            <c:numRef>
              <c:f>'F5'!$M$5:$U$5</c:f>
              <c:numCache>
                <c:formatCode>0.00%</c:formatCode>
                <c:ptCount val="9"/>
                <c:pt idx="0">
                  <c:v>0.23471882640586797</c:v>
                </c:pt>
                <c:pt idx="1">
                  <c:v>0.11491442542787286</c:v>
                </c:pt>
                <c:pt idx="2">
                  <c:v>8.557457212713937E-2</c:v>
                </c:pt>
                <c:pt idx="3">
                  <c:v>0.39119804400977998</c:v>
                </c:pt>
                <c:pt idx="4">
                  <c:v>0.11491442542787286</c:v>
                </c:pt>
                <c:pt idx="5">
                  <c:v>4.4009779951100246E-2</c:v>
                </c:pt>
                <c:pt idx="6">
                  <c:v>2.4449877750611247E-3</c:v>
                </c:pt>
                <c:pt idx="7">
                  <c:v>4.8899755501222494E-3</c:v>
                </c:pt>
                <c:pt idx="8">
                  <c:v>7.3349633251833741E-3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54464"/>
        <c:axId val="95255552"/>
      </c:barChart>
      <c:catAx>
        <c:axId val="9505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95255552"/>
        <c:crosses val="autoZero"/>
        <c:auto val="1"/>
        <c:lblAlgn val="ctr"/>
        <c:lblOffset val="100"/>
        <c:noMultiLvlLbl val="0"/>
      </c:catAx>
      <c:valAx>
        <c:axId val="952555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505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F7D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'F6'!$N$5:$X$5</c:f>
              <c:strCache>
                <c:ptCount val="11"/>
                <c:pt idx="0">
                  <c:v>MB Werbung</c:v>
                </c:pt>
                <c:pt idx="1">
                  <c:v>MB Veranstaltungen</c:v>
                </c:pt>
                <c:pt idx="2">
                  <c:v>Berufsstarterseminar</c:v>
                </c:pt>
                <c:pt idx="3">
                  <c:v>MB Zeitung</c:v>
                </c:pt>
                <c:pt idx="4">
                  <c:v>Internet</c:v>
                </c:pt>
                <c:pt idx="5">
                  <c:v>direkte Mitarbeiteransprache</c:v>
                </c:pt>
                <c:pt idx="6">
                  <c:v>Werbung durch Dritte</c:v>
                </c:pt>
                <c:pt idx="7">
                  <c:v>Freunde/Bekannte/Kollegen</c:v>
                </c:pt>
                <c:pt idx="8">
                  <c:v>Kooperationspartner des MB</c:v>
                </c:pt>
                <c:pt idx="9">
                  <c:v>Sonstige</c:v>
                </c:pt>
                <c:pt idx="10">
                  <c:v>Keine Angabe</c:v>
                </c:pt>
              </c:strCache>
            </c:strRef>
          </c:cat>
          <c:val>
            <c:numRef>
              <c:f>'F6'!$N$6:$X$6</c:f>
              <c:numCache>
                <c:formatCode>0.00%</c:formatCode>
                <c:ptCount val="11"/>
                <c:pt idx="0">
                  <c:v>0.36674816625916873</c:v>
                </c:pt>
                <c:pt idx="1">
                  <c:v>3.6674816625916873E-2</c:v>
                </c:pt>
                <c:pt idx="2">
                  <c:v>8.3129584352078234E-2</c:v>
                </c:pt>
                <c:pt idx="3">
                  <c:v>2.4449877750611249E-2</c:v>
                </c:pt>
                <c:pt idx="4">
                  <c:v>9.7799511002444987E-3</c:v>
                </c:pt>
                <c:pt idx="5">
                  <c:v>2.4449877750611249E-2</c:v>
                </c:pt>
                <c:pt idx="6">
                  <c:v>5.8679706601466992E-2</c:v>
                </c:pt>
                <c:pt idx="7">
                  <c:v>0</c:v>
                </c:pt>
                <c:pt idx="8">
                  <c:v>0.30562347188264061</c:v>
                </c:pt>
                <c:pt idx="9">
                  <c:v>5.1344743276283619E-2</c:v>
                </c:pt>
                <c:pt idx="10">
                  <c:v>3.4229828850855744E-2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99360"/>
        <c:axId val="102000896"/>
      </c:barChart>
      <c:catAx>
        <c:axId val="10199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000896"/>
        <c:crosses val="autoZero"/>
        <c:auto val="1"/>
        <c:lblAlgn val="ctr"/>
        <c:lblOffset val="100"/>
        <c:noMultiLvlLbl val="0"/>
      </c:catAx>
      <c:valAx>
        <c:axId val="1020008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199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'F7'!$P$5:$AC$5</c:f>
              <c:strCache>
                <c:ptCount val="14"/>
                <c:pt idx="0">
                  <c:v>Standespolitik</c:v>
                </c:pt>
                <c:pt idx="1">
                  <c:v>Tarifpolitik</c:v>
                </c:pt>
                <c:pt idx="2">
                  <c:v>Berufspolitik</c:v>
                </c:pt>
                <c:pt idx="3">
                  <c:v>Gewerkschaftspolitik</c:v>
                </c:pt>
                <c:pt idx="4">
                  <c:v>Serviceleistungen</c:v>
                </c:pt>
                <c:pt idx="5">
                  <c:v>Arbeitsrechtsberatung und -vertretung</c:v>
                </c:pt>
                <c:pt idx="6">
                  <c:v>MBZ/Homepage</c:v>
                </c:pt>
                <c:pt idx="7">
                  <c:v>Berufsstarterseminare</c:v>
                </c:pt>
                <c:pt idx="8">
                  <c:v>Beratung in Weiterbildungsfragen</c:v>
                </c:pt>
                <c:pt idx="9">
                  <c:v>Kostenlose HV für Studenten und PJ</c:v>
                </c:pt>
                <c:pt idx="10">
                  <c:v>FAMAUS</c:v>
                </c:pt>
                <c:pt idx="11">
                  <c:v>Sorglos Abo</c:v>
                </c:pt>
                <c:pt idx="12">
                  <c:v>Sonstige</c:v>
                </c:pt>
                <c:pt idx="13">
                  <c:v>Keine Angabe</c:v>
                </c:pt>
              </c:strCache>
            </c:strRef>
          </c:cat>
          <c:val>
            <c:numRef>
              <c:f>'F7'!$P$6:$AC$6</c:f>
              <c:numCache>
                <c:formatCode>0.00%</c:formatCode>
                <c:ptCount val="14"/>
                <c:pt idx="0">
                  <c:v>9.4302554027504912E-2</c:v>
                </c:pt>
                <c:pt idx="1">
                  <c:v>0.27897838899803534</c:v>
                </c:pt>
                <c:pt idx="2">
                  <c:v>0.17681728880157171</c:v>
                </c:pt>
                <c:pt idx="3">
                  <c:v>0.10903732809430255</c:v>
                </c:pt>
                <c:pt idx="4">
                  <c:v>9.823182711198428E-3</c:v>
                </c:pt>
                <c:pt idx="5">
                  <c:v>0.1925343811394892</c:v>
                </c:pt>
                <c:pt idx="6">
                  <c:v>3.929273084479371E-3</c:v>
                </c:pt>
                <c:pt idx="7">
                  <c:v>1.1787819253438114E-2</c:v>
                </c:pt>
                <c:pt idx="8">
                  <c:v>3.4381139489194502E-2</c:v>
                </c:pt>
                <c:pt idx="9">
                  <c:v>6.777996070726916E-2</c:v>
                </c:pt>
                <c:pt idx="10">
                  <c:v>9.8231827111984276E-4</c:v>
                </c:pt>
                <c:pt idx="11">
                  <c:v>9.8231827111984276E-4</c:v>
                </c:pt>
                <c:pt idx="12">
                  <c:v>1.768172888015717E-2</c:v>
                </c:pt>
                <c:pt idx="13">
                  <c:v>9.8231827111984276E-4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92384"/>
        <c:axId val="101839232"/>
      </c:barChart>
      <c:catAx>
        <c:axId val="10179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1839232"/>
        <c:crosses val="autoZero"/>
        <c:auto val="1"/>
        <c:lblAlgn val="ctr"/>
        <c:lblOffset val="100"/>
        <c:noMultiLvlLbl val="0"/>
      </c:catAx>
      <c:valAx>
        <c:axId val="1018392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179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'F8'!$M$5:$V$5</c:f>
              <c:strCache>
                <c:ptCount val="10"/>
                <c:pt idx="0">
                  <c:v>Arbeitsrecht</c:v>
                </c:pt>
                <c:pt idx="1">
                  <c:v>Weiterbildungsrecht</c:v>
                </c:pt>
                <c:pt idx="2">
                  <c:v>Haftungsrecht</c:v>
                </c:pt>
                <c:pt idx="3">
                  <c:v>Tarifrecht</c:v>
                </c:pt>
                <c:pt idx="4">
                  <c:v>Arbeitszeitgesetz</c:v>
                </c:pt>
                <c:pt idx="5">
                  <c:v>Dienstplangestaltung</c:v>
                </c:pt>
                <c:pt idx="6">
                  <c:v>Konflikte am Arbeitsplatz</c:v>
                </c:pt>
                <c:pt idx="7">
                  <c:v>Sonstige Beratung</c:v>
                </c:pt>
                <c:pt idx="8">
                  <c:v>Keine</c:v>
                </c:pt>
                <c:pt idx="9">
                  <c:v>Keine Angabe</c:v>
                </c:pt>
              </c:strCache>
            </c:strRef>
          </c:cat>
          <c:val>
            <c:numRef>
              <c:f>'F8'!$M$6:$V$6</c:f>
              <c:numCache>
                <c:formatCode>0.00%</c:formatCode>
                <c:ptCount val="10"/>
                <c:pt idx="0">
                  <c:v>0.24711696869851729</c:v>
                </c:pt>
                <c:pt idx="1">
                  <c:v>3.6243822075782535E-2</c:v>
                </c:pt>
                <c:pt idx="2">
                  <c:v>1.9769357495881382E-2</c:v>
                </c:pt>
                <c:pt idx="3">
                  <c:v>0.1400329489291598</c:v>
                </c:pt>
                <c:pt idx="4">
                  <c:v>0.12026359143327842</c:v>
                </c:pt>
                <c:pt idx="5">
                  <c:v>3.6243822075782535E-2</c:v>
                </c:pt>
                <c:pt idx="6">
                  <c:v>5.2718286655683691E-2</c:v>
                </c:pt>
                <c:pt idx="7">
                  <c:v>7.7429983525535415E-2</c:v>
                </c:pt>
                <c:pt idx="8">
                  <c:v>0.26523887973640858</c:v>
                </c:pt>
                <c:pt idx="9">
                  <c:v>4.9423393739703456E-3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15584"/>
        <c:axId val="200517120"/>
      </c:barChart>
      <c:catAx>
        <c:axId val="200515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0517120"/>
        <c:crosses val="autoZero"/>
        <c:auto val="1"/>
        <c:lblAlgn val="ctr"/>
        <c:lblOffset val="100"/>
        <c:noMultiLvlLbl val="0"/>
      </c:catAx>
      <c:valAx>
        <c:axId val="2005171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051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'F9'!$E$5:$G$5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Keine Angabe</c:v>
                </c:pt>
              </c:strCache>
            </c:strRef>
          </c:cat>
          <c:val>
            <c:numRef>
              <c:f>'F9'!$E$6:$G$6</c:f>
              <c:numCache>
                <c:formatCode>0.00%</c:formatCode>
                <c:ptCount val="3"/>
                <c:pt idx="0">
                  <c:v>9.5354523227383858E-2</c:v>
                </c:pt>
                <c:pt idx="1">
                  <c:v>0.88264058679706603</c:v>
                </c:pt>
                <c:pt idx="2">
                  <c:v>2.2004889975550123E-2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193152"/>
        <c:axId val="200194688"/>
      </c:barChart>
      <c:catAx>
        <c:axId val="20019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0194688"/>
        <c:crosses val="autoZero"/>
        <c:auto val="1"/>
        <c:lblAlgn val="ctr"/>
        <c:lblOffset val="100"/>
        <c:noMultiLvlLbl val="0"/>
      </c:catAx>
      <c:valAx>
        <c:axId val="2001946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01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'F10'!$I$5:$O$5</c:f>
              <c:strCache>
                <c:ptCount val="7"/>
                <c:pt idx="0">
                  <c:v>Sehr Gut</c:v>
                </c:pt>
                <c:pt idx="1">
                  <c:v>Gut</c:v>
                </c:pt>
                <c:pt idx="2">
                  <c:v>Ausreichend</c:v>
                </c:pt>
                <c:pt idx="3">
                  <c:v>Mangelhaft</c:v>
                </c:pt>
                <c:pt idx="4">
                  <c:v>Ungenügend</c:v>
                </c:pt>
                <c:pt idx="5">
                  <c:v>Kann ich nicht beurteilen</c:v>
                </c:pt>
                <c:pt idx="6">
                  <c:v>Keine Angabe</c:v>
                </c:pt>
              </c:strCache>
            </c:strRef>
          </c:cat>
          <c:val>
            <c:numRef>
              <c:f>'F10'!$I$6:$O$6</c:f>
              <c:numCache>
                <c:formatCode>0.00%</c:formatCode>
                <c:ptCount val="7"/>
                <c:pt idx="0">
                  <c:v>0.25916870415647919</c:v>
                </c:pt>
                <c:pt idx="1">
                  <c:v>0.4841075794621027</c:v>
                </c:pt>
                <c:pt idx="2">
                  <c:v>8.557457212713937E-2</c:v>
                </c:pt>
                <c:pt idx="3">
                  <c:v>4.8899755501222494E-3</c:v>
                </c:pt>
                <c:pt idx="4">
                  <c:v>7.3349633251833741E-3</c:v>
                </c:pt>
                <c:pt idx="5">
                  <c:v>0.14669926650366749</c:v>
                </c:pt>
                <c:pt idx="6">
                  <c:v>1.2224938875305624E-2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08320"/>
        <c:axId val="102009856"/>
      </c:barChart>
      <c:catAx>
        <c:axId val="10200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009856"/>
        <c:crosses val="autoZero"/>
        <c:auto val="1"/>
        <c:lblAlgn val="ctr"/>
        <c:lblOffset val="100"/>
        <c:noMultiLvlLbl val="0"/>
      </c:catAx>
      <c:valAx>
        <c:axId val="1020098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20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'F11'!$L$5:$U$5</c:f>
              <c:strCache>
                <c:ptCount val="10"/>
                <c:pt idx="0">
                  <c:v>Arbeitsrecht</c:v>
                </c:pt>
                <c:pt idx="1">
                  <c:v>Tarifrecht</c:v>
                </c:pt>
                <c:pt idx="2">
                  <c:v>Weiterbildungsrecht</c:v>
                </c:pt>
                <c:pt idx="3">
                  <c:v>Arbeitszeitgestaltung</c:v>
                </c:pt>
                <c:pt idx="4">
                  <c:v>Berufsrecht</c:v>
                </c:pt>
                <c:pt idx="5">
                  <c:v>Pressearbeit/ Informationspolitik</c:v>
                </c:pt>
                <c:pt idx="6">
                  <c:v>Internetauftritt</c:v>
                </c:pt>
                <c:pt idx="7">
                  <c:v>Integration ausländischer Ärzte</c:v>
                </c:pt>
                <c:pt idx="8">
                  <c:v>Sontige Themen</c:v>
                </c:pt>
                <c:pt idx="9">
                  <c:v>Keine Angabe</c:v>
                </c:pt>
              </c:strCache>
            </c:strRef>
          </c:cat>
          <c:val>
            <c:numRef>
              <c:f>'F11'!$L$6:$U$6</c:f>
              <c:numCache>
                <c:formatCode>0.00%</c:formatCode>
                <c:ptCount val="10"/>
                <c:pt idx="0">
                  <c:v>0.18557919621749408</c:v>
                </c:pt>
                <c:pt idx="1">
                  <c:v>0.16548463356973994</c:v>
                </c:pt>
                <c:pt idx="2">
                  <c:v>0.13829787234042554</c:v>
                </c:pt>
                <c:pt idx="3">
                  <c:v>0.24468085106382978</c:v>
                </c:pt>
                <c:pt idx="4">
                  <c:v>7.0921985815602842E-2</c:v>
                </c:pt>
                <c:pt idx="5">
                  <c:v>2.7186761229314422E-2</c:v>
                </c:pt>
                <c:pt idx="6">
                  <c:v>1.4184397163120567E-2</c:v>
                </c:pt>
                <c:pt idx="7">
                  <c:v>5.0827423167848697E-2</c:v>
                </c:pt>
                <c:pt idx="8">
                  <c:v>3.1914893617021274E-2</c:v>
                </c:pt>
                <c:pt idx="9">
                  <c:v>7.0921985815602842E-2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90464"/>
        <c:axId val="116601984"/>
      </c:barChart>
      <c:catAx>
        <c:axId val="11659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6601984"/>
        <c:crosses val="autoZero"/>
        <c:auto val="1"/>
        <c:lblAlgn val="ctr"/>
        <c:lblOffset val="100"/>
        <c:noMultiLvlLbl val="0"/>
      </c:catAx>
      <c:valAx>
        <c:axId val="1166019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659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'F12'!$F$5:$I$5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weiß nicht</c:v>
                </c:pt>
                <c:pt idx="3">
                  <c:v>Keine Angabe</c:v>
                </c:pt>
              </c:strCache>
            </c:strRef>
          </c:cat>
          <c:val>
            <c:numRef>
              <c:f>'F12'!$F$6:$I$6</c:f>
              <c:numCache>
                <c:formatCode>0.00%</c:formatCode>
                <c:ptCount val="4"/>
                <c:pt idx="0">
                  <c:v>0.59168704156479213</c:v>
                </c:pt>
                <c:pt idx="1">
                  <c:v>0.37652811735941322</c:v>
                </c:pt>
                <c:pt idx="2">
                  <c:v>2.2004889975550123E-2</c:v>
                </c:pt>
                <c:pt idx="3">
                  <c:v>9.7799511002444987E-3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14368"/>
        <c:axId val="201115904"/>
      </c:barChart>
      <c:catAx>
        <c:axId val="20111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01115904"/>
        <c:crosses val="autoZero"/>
        <c:auto val="1"/>
        <c:lblAlgn val="ctr"/>
        <c:lblOffset val="100"/>
        <c:noMultiLvlLbl val="0"/>
      </c:catAx>
      <c:valAx>
        <c:axId val="2011159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111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'F13'!$G$5:$J$5</c:f>
              <c:strCache>
                <c:ptCount val="4"/>
                <c:pt idx="0">
                  <c:v>Ärztliche Kollegen</c:v>
                </c:pt>
                <c:pt idx="1">
                  <c:v>Nichtärztliche Mitarbeiter</c:v>
                </c:pt>
                <c:pt idx="2">
                  <c:v>Patienten</c:v>
                </c:pt>
                <c:pt idx="3">
                  <c:v>Angehörige von Patienten</c:v>
                </c:pt>
              </c:strCache>
            </c:strRef>
          </c:cat>
          <c:val>
            <c:numRef>
              <c:f>'F13'!$G$6:$J$6</c:f>
              <c:numCache>
                <c:formatCode>0.00%</c:formatCode>
                <c:ptCount val="4"/>
                <c:pt idx="0">
                  <c:v>0.13489736070381231</c:v>
                </c:pt>
                <c:pt idx="1">
                  <c:v>3.8123167155425221E-2</c:v>
                </c:pt>
                <c:pt idx="2">
                  <c:v>0.54838709677419351</c:v>
                </c:pt>
                <c:pt idx="3">
                  <c:v>0.27859237536656889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56352"/>
        <c:axId val="201557888"/>
      </c:barChart>
      <c:catAx>
        <c:axId val="20155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1557888"/>
        <c:crosses val="autoZero"/>
        <c:auto val="1"/>
        <c:lblAlgn val="ctr"/>
        <c:lblOffset val="100"/>
        <c:noMultiLvlLbl val="0"/>
      </c:catAx>
      <c:valAx>
        <c:axId val="2015578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155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1413976377952759"/>
          <c:y val="0.3005420676582094"/>
          <c:w val="0.21919356955380581"/>
          <c:h val="0.40817512394284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'F14'!$I$5:$N$5</c:f>
              <c:strCache>
                <c:ptCount val="6"/>
                <c:pt idx="0">
                  <c:v>Unspezifisch</c:v>
                </c:pt>
                <c:pt idx="1">
                  <c:v>verbal</c:v>
                </c:pt>
                <c:pt idx="2">
                  <c:v>körperlich</c:v>
                </c:pt>
                <c:pt idx="3">
                  <c:v>Bedrohungmit Gegenstand</c:v>
                </c:pt>
                <c:pt idx="4">
                  <c:v>Bedrohung mit Waffe</c:v>
                </c:pt>
                <c:pt idx="5">
                  <c:v>sexuell</c:v>
                </c:pt>
              </c:strCache>
            </c:strRef>
          </c:cat>
          <c:val>
            <c:numRef>
              <c:f>'F14'!$I$6:$N$6</c:f>
              <c:numCache>
                <c:formatCode>0.00%</c:formatCode>
                <c:ptCount val="6"/>
                <c:pt idx="0">
                  <c:v>8.0568720379146919E-2</c:v>
                </c:pt>
                <c:pt idx="1">
                  <c:v>0.50947867298578198</c:v>
                </c:pt>
                <c:pt idx="2">
                  <c:v>0.29857819905213268</c:v>
                </c:pt>
                <c:pt idx="3">
                  <c:v>9.2417061611374404E-2</c:v>
                </c:pt>
                <c:pt idx="4">
                  <c:v>9.4786729857819912E-3</c:v>
                </c:pt>
                <c:pt idx="5">
                  <c:v>9.4786729857819912E-3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607424"/>
        <c:axId val="201613312"/>
      </c:barChart>
      <c:catAx>
        <c:axId val="20160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201613312"/>
        <c:crosses val="autoZero"/>
        <c:auto val="1"/>
        <c:lblAlgn val="ctr"/>
        <c:lblOffset val="100"/>
        <c:noMultiLvlLbl val="0"/>
      </c:catAx>
      <c:valAx>
        <c:axId val="2016133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160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'F15'!$P$5:$S$5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weiß nicht</c:v>
                </c:pt>
                <c:pt idx="3">
                  <c:v>Keine Angabe</c:v>
                </c:pt>
              </c:strCache>
            </c:strRef>
          </c:cat>
          <c:val>
            <c:numRef>
              <c:f>'F15'!$P$6:$S$6</c:f>
              <c:numCache>
                <c:formatCode>0.00%</c:formatCode>
                <c:ptCount val="4"/>
                <c:pt idx="0">
                  <c:v>0.47520661157024796</c:v>
                </c:pt>
                <c:pt idx="1">
                  <c:v>0.45454545454545453</c:v>
                </c:pt>
                <c:pt idx="2">
                  <c:v>6.6115702479338845E-2</c:v>
                </c:pt>
                <c:pt idx="3">
                  <c:v>4.1322314049586778E-3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08544"/>
        <c:axId val="200532736"/>
      </c:barChart>
      <c:catAx>
        <c:axId val="20050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200532736"/>
        <c:crosses val="autoZero"/>
        <c:auto val="1"/>
        <c:lblAlgn val="ctr"/>
        <c:lblOffset val="100"/>
        <c:noMultiLvlLbl val="0"/>
      </c:catAx>
      <c:valAx>
        <c:axId val="2005327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05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EF7D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'F16'!$M$5:$W$5</c:f>
              <c:strCache>
                <c:ptCount val="11"/>
                <c:pt idx="0">
                  <c:v>Angst</c:v>
                </c:pt>
                <c:pt idx="1">
                  <c:v>Gefühl der Demütigung</c:v>
                </c:pt>
                <c:pt idx="2">
                  <c:v>Frustration</c:v>
                </c:pt>
                <c:pt idx="3">
                  <c:v>Wut</c:v>
                </c:pt>
                <c:pt idx="4">
                  <c:v>Hilflosigkeit</c:v>
                </c:pt>
                <c:pt idx="5">
                  <c:v>Unwohlsein</c:v>
                </c:pt>
                <c:pt idx="6">
                  <c:v>Unsicherheit</c:v>
                </c:pt>
                <c:pt idx="7">
                  <c:v>Einsamkeit</c:v>
                </c:pt>
                <c:pt idx="8">
                  <c:v>Ärger</c:v>
                </c:pt>
                <c:pt idx="9">
                  <c:v>Verzweiflung</c:v>
                </c:pt>
                <c:pt idx="10">
                  <c:v>Keine Angabe</c:v>
                </c:pt>
              </c:strCache>
            </c:strRef>
          </c:cat>
          <c:val>
            <c:numRef>
              <c:f>'F16'!$M$6:$W$6</c:f>
              <c:numCache>
                <c:formatCode>0.00%</c:formatCode>
                <c:ptCount val="11"/>
                <c:pt idx="0">
                  <c:v>0.13220815752461323</c:v>
                </c:pt>
                <c:pt idx="1">
                  <c:v>8.1575246132208151E-2</c:v>
                </c:pt>
                <c:pt idx="2">
                  <c:v>0.10407876230661041</c:v>
                </c:pt>
                <c:pt idx="3">
                  <c:v>0.14627285513361463</c:v>
                </c:pt>
                <c:pt idx="4">
                  <c:v>9.8452883263009841E-2</c:v>
                </c:pt>
                <c:pt idx="5">
                  <c:v>0.12236286919831224</c:v>
                </c:pt>
                <c:pt idx="6">
                  <c:v>0.10689170182841069</c:v>
                </c:pt>
                <c:pt idx="7">
                  <c:v>2.2503516174402251E-2</c:v>
                </c:pt>
                <c:pt idx="8">
                  <c:v>0.15611814345991562</c:v>
                </c:pt>
                <c:pt idx="9">
                  <c:v>2.1097046413502109E-2</c:v>
                </c:pt>
                <c:pt idx="10">
                  <c:v>8.4388185654008432E-3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764864"/>
        <c:axId val="201767936"/>
      </c:barChart>
      <c:catAx>
        <c:axId val="201764864"/>
        <c:scaling>
          <c:orientation val="minMax"/>
        </c:scaling>
        <c:delete val="0"/>
        <c:axPos val="b"/>
        <c:majorTickMark val="out"/>
        <c:minorTickMark val="none"/>
        <c:tickLblPos val="nextTo"/>
        <c:crossAx val="201767936"/>
        <c:crosses val="autoZero"/>
        <c:auto val="1"/>
        <c:lblAlgn val="ctr"/>
        <c:lblOffset val="100"/>
        <c:noMultiLvlLbl val="0"/>
      </c:catAx>
      <c:valAx>
        <c:axId val="2017679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176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'F17'!$I$5:$O$5</c:f>
              <c:strCache>
                <c:ptCount val="7"/>
                <c:pt idx="0">
                  <c:v>AG gemeldet</c:v>
                </c:pt>
                <c:pt idx="1">
                  <c:v>AG nicht gemeldet</c:v>
                </c:pt>
                <c:pt idx="2">
                  <c:v>Vorfall dokumentiert</c:v>
                </c:pt>
                <c:pt idx="3">
                  <c:v>Vorfall nicht dokumentiert</c:v>
                </c:pt>
                <c:pt idx="4">
                  <c:v>Unterstützung durch Kollegen gesucht</c:v>
                </c:pt>
                <c:pt idx="5">
                  <c:v>Gar nicht</c:v>
                </c:pt>
                <c:pt idx="6">
                  <c:v>Keine Angabe</c:v>
                </c:pt>
              </c:strCache>
            </c:strRef>
          </c:cat>
          <c:val>
            <c:numRef>
              <c:f>'F17'!$I$6:$O$6</c:f>
              <c:numCache>
                <c:formatCode>0.00%</c:formatCode>
                <c:ptCount val="7"/>
                <c:pt idx="0">
                  <c:v>0.17955112219451372</c:v>
                </c:pt>
                <c:pt idx="1">
                  <c:v>0.10473815461346633</c:v>
                </c:pt>
                <c:pt idx="2">
                  <c:v>0.34164588528678302</c:v>
                </c:pt>
                <c:pt idx="3">
                  <c:v>4.738154613466334E-2</c:v>
                </c:pt>
                <c:pt idx="4">
                  <c:v>0.26433915211970077</c:v>
                </c:pt>
                <c:pt idx="5">
                  <c:v>5.2369077306733167E-2</c:v>
                </c:pt>
                <c:pt idx="6">
                  <c:v>9.9750623441396506E-3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757440"/>
        <c:axId val="227763328"/>
      </c:barChart>
      <c:catAx>
        <c:axId val="22775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227763328"/>
        <c:crosses val="autoZero"/>
        <c:auto val="1"/>
        <c:lblAlgn val="ctr"/>
        <c:lblOffset val="100"/>
        <c:noMultiLvlLbl val="0"/>
      </c:catAx>
      <c:valAx>
        <c:axId val="2277633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2775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'F18'!$H$5:$J$5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Keine Angabe</c:v>
                </c:pt>
              </c:strCache>
            </c:strRef>
          </c:cat>
          <c:val>
            <c:numRef>
              <c:f>'F18'!$H$6:$J$6</c:f>
              <c:numCache>
                <c:formatCode>0.00%</c:formatCode>
                <c:ptCount val="3"/>
                <c:pt idx="0">
                  <c:v>0.54166666666666663</c:v>
                </c:pt>
                <c:pt idx="1">
                  <c:v>0.43055555555555558</c:v>
                </c:pt>
                <c:pt idx="2">
                  <c:v>2.7777777777777776E-2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212160"/>
        <c:axId val="229213696"/>
      </c:barChart>
      <c:catAx>
        <c:axId val="22921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229213696"/>
        <c:crosses val="autoZero"/>
        <c:auto val="1"/>
        <c:lblAlgn val="ctr"/>
        <c:lblOffset val="100"/>
        <c:noMultiLvlLbl val="0"/>
      </c:catAx>
      <c:valAx>
        <c:axId val="2292136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2921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'F19'!$H$5:$M$5</c:f>
              <c:strCache>
                <c:ptCount val="6"/>
                <c:pt idx="0">
                  <c:v>Ja, voll und ganz</c:v>
                </c:pt>
                <c:pt idx="1">
                  <c:v>Ja, teilweise</c:v>
                </c:pt>
                <c:pt idx="2">
                  <c:v>Nein, eher nicht</c:v>
                </c:pt>
                <c:pt idx="3">
                  <c:v>überhaupt nicht</c:v>
                </c:pt>
                <c:pt idx="4">
                  <c:v>weiß nicht</c:v>
                </c:pt>
                <c:pt idx="5">
                  <c:v>Keine Angabe</c:v>
                </c:pt>
              </c:strCache>
            </c:strRef>
          </c:cat>
          <c:val>
            <c:numRef>
              <c:f>'F19'!$H$6:$M$6</c:f>
              <c:numCache>
                <c:formatCode>0.00%</c:formatCode>
                <c:ptCount val="6"/>
                <c:pt idx="0">
                  <c:v>7.5794621026894868E-2</c:v>
                </c:pt>
                <c:pt idx="1">
                  <c:v>0.40097799511002447</c:v>
                </c:pt>
                <c:pt idx="2">
                  <c:v>0.36674816625916873</c:v>
                </c:pt>
                <c:pt idx="3">
                  <c:v>5.623471882640587E-2</c:v>
                </c:pt>
                <c:pt idx="4">
                  <c:v>2.9339853300733496E-2</c:v>
                </c:pt>
                <c:pt idx="5">
                  <c:v>7.090464547677261E-2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094720"/>
        <c:axId val="230096256"/>
      </c:barChart>
      <c:catAx>
        <c:axId val="23009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30096256"/>
        <c:crosses val="autoZero"/>
        <c:auto val="1"/>
        <c:lblAlgn val="ctr"/>
        <c:lblOffset val="100"/>
        <c:noMultiLvlLbl val="0"/>
      </c:catAx>
      <c:valAx>
        <c:axId val="2300962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009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'F20'!$G$5:$J$5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weiß nicht</c:v>
                </c:pt>
                <c:pt idx="3">
                  <c:v>Keine Angabe</c:v>
                </c:pt>
              </c:strCache>
            </c:strRef>
          </c:cat>
          <c:val>
            <c:numRef>
              <c:f>'F20'!$G$6:$J$6</c:f>
              <c:numCache>
                <c:formatCode>0.00%</c:formatCode>
                <c:ptCount val="4"/>
                <c:pt idx="0">
                  <c:v>0.18337408312958436</c:v>
                </c:pt>
                <c:pt idx="1">
                  <c:v>0.42542787286063571</c:v>
                </c:pt>
                <c:pt idx="2">
                  <c:v>0.33985330073349634</c:v>
                </c:pt>
                <c:pt idx="3">
                  <c:v>5.1344743276283619E-2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215680"/>
        <c:axId val="230217216"/>
      </c:barChart>
      <c:catAx>
        <c:axId val="23021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30217216"/>
        <c:crosses val="autoZero"/>
        <c:auto val="1"/>
        <c:lblAlgn val="ctr"/>
        <c:lblOffset val="100"/>
        <c:noMultiLvlLbl val="0"/>
      </c:catAx>
      <c:valAx>
        <c:axId val="2302172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021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'F21'!$H$5:$K$5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weiß nicht</c:v>
                </c:pt>
                <c:pt idx="3">
                  <c:v>Keine Angabe</c:v>
                </c:pt>
              </c:strCache>
            </c:strRef>
          </c:cat>
          <c:val>
            <c:numRef>
              <c:f>'F21'!$H$6:$K$6</c:f>
              <c:numCache>
                <c:formatCode>0.00%</c:formatCode>
                <c:ptCount val="4"/>
                <c:pt idx="0">
                  <c:v>0.13447432762836187</c:v>
                </c:pt>
                <c:pt idx="1">
                  <c:v>0.60880195599022002</c:v>
                </c:pt>
                <c:pt idx="2">
                  <c:v>0.23716381418092911</c:v>
                </c:pt>
                <c:pt idx="3">
                  <c:v>1.9559902200488997E-2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742848"/>
        <c:axId val="227764096"/>
      </c:barChart>
      <c:catAx>
        <c:axId val="227742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27764096"/>
        <c:crosses val="autoZero"/>
        <c:auto val="1"/>
        <c:lblAlgn val="ctr"/>
        <c:lblOffset val="100"/>
        <c:noMultiLvlLbl val="0"/>
      </c:catAx>
      <c:valAx>
        <c:axId val="2277640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2774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EF7D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'F22'!$M$5:$W$5</c:f>
              <c:strCache>
                <c:ptCount val="11"/>
                <c:pt idx="0">
                  <c:v>ethnischer Herkunft</c:v>
                </c:pt>
                <c:pt idx="1">
                  <c:v>Geschlecht</c:v>
                </c:pt>
                <c:pt idx="2">
                  <c:v>Religion</c:v>
                </c:pt>
                <c:pt idx="3">
                  <c:v>Weltanschauung</c:v>
                </c:pt>
                <c:pt idx="4">
                  <c:v>Alter</c:v>
                </c:pt>
                <c:pt idx="5">
                  <c:v>vorhandene Behinderung</c:v>
                </c:pt>
                <c:pt idx="6">
                  <c:v>sexuelle Identität</c:v>
                </c:pt>
                <c:pt idx="7">
                  <c:v>Aus anderen Gründen</c:v>
                </c:pt>
                <c:pt idx="8">
                  <c:v>Nein, nie</c:v>
                </c:pt>
                <c:pt idx="9">
                  <c:v>nicht darauf geachtet</c:v>
                </c:pt>
                <c:pt idx="10">
                  <c:v>Keine Angabe</c:v>
                </c:pt>
              </c:strCache>
            </c:strRef>
          </c:cat>
          <c:val>
            <c:numRef>
              <c:f>'F22'!$M$6:$W$6</c:f>
              <c:numCache>
                <c:formatCode>0.00%</c:formatCode>
                <c:ptCount val="11"/>
                <c:pt idx="0">
                  <c:v>1.5217391304347827E-2</c:v>
                </c:pt>
                <c:pt idx="1">
                  <c:v>0.11739130434782609</c:v>
                </c:pt>
                <c:pt idx="2">
                  <c:v>4.3478260869565218E-3</c:v>
                </c:pt>
                <c:pt idx="3">
                  <c:v>3.2608695652173912E-2</c:v>
                </c:pt>
                <c:pt idx="4">
                  <c:v>5.6521739130434782E-2</c:v>
                </c:pt>
                <c:pt idx="5">
                  <c:v>1.0869565217391304E-2</c:v>
                </c:pt>
                <c:pt idx="6">
                  <c:v>4.3478260869565218E-3</c:v>
                </c:pt>
                <c:pt idx="7">
                  <c:v>0.18695652173913044</c:v>
                </c:pt>
                <c:pt idx="8">
                  <c:v>0.44130434782608696</c:v>
                </c:pt>
                <c:pt idx="9">
                  <c:v>0.1</c:v>
                </c:pt>
                <c:pt idx="10">
                  <c:v>3.0434782608695653E-2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822976"/>
        <c:axId val="229283712"/>
      </c:barChart>
      <c:catAx>
        <c:axId val="22782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229283712"/>
        <c:crosses val="autoZero"/>
        <c:auto val="1"/>
        <c:lblAlgn val="ctr"/>
        <c:lblOffset val="100"/>
        <c:noMultiLvlLbl val="0"/>
      </c:catAx>
      <c:valAx>
        <c:axId val="2292837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2782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'F23'!$F$5:$H$5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Keine Angabe</c:v>
                </c:pt>
              </c:strCache>
            </c:strRef>
          </c:cat>
          <c:val>
            <c:numRef>
              <c:f>'F23'!$F$6:$H$6</c:f>
              <c:numCache>
                <c:formatCode>0.00%</c:formatCode>
                <c:ptCount val="3"/>
                <c:pt idx="0">
                  <c:v>0.1099476439790576</c:v>
                </c:pt>
                <c:pt idx="1">
                  <c:v>0.84816753926701571</c:v>
                </c:pt>
                <c:pt idx="2">
                  <c:v>4.1884816753926704E-2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148736"/>
        <c:axId val="231256448"/>
      </c:barChart>
      <c:catAx>
        <c:axId val="230148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31256448"/>
        <c:crosses val="autoZero"/>
        <c:auto val="1"/>
        <c:lblAlgn val="ctr"/>
        <c:lblOffset val="100"/>
        <c:noMultiLvlLbl val="0"/>
      </c:catAx>
      <c:valAx>
        <c:axId val="2312564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014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txPr>
              <a:bodyPr/>
              <a:lstStyle/>
              <a:p>
                <a:pPr>
                  <a:defRPr sz="1200" b="1" i="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'F1'!$I$3:$J$3</c:f>
              <c:strCache>
                <c:ptCount val="2"/>
                <c:pt idx="0">
                  <c:v>Männlich</c:v>
                </c:pt>
                <c:pt idx="1">
                  <c:v>Weiblich</c:v>
                </c:pt>
              </c:strCache>
            </c:strRef>
          </c:cat>
          <c:val>
            <c:numRef>
              <c:f>'F1'!$I$4:$J$4</c:f>
              <c:numCache>
                <c:formatCode>0.00%</c:formatCode>
                <c:ptCount val="2"/>
                <c:pt idx="0">
                  <c:v>0.4841075794621027</c:v>
                </c:pt>
                <c:pt idx="1">
                  <c:v>0.5158924205378973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551168"/>
        <c:axId val="104552704"/>
      </c:barChart>
      <c:catAx>
        <c:axId val="104551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104552704"/>
        <c:crosses val="autoZero"/>
        <c:auto val="1"/>
        <c:lblAlgn val="ctr"/>
        <c:lblOffset val="100"/>
        <c:noMultiLvlLbl val="0"/>
      </c:catAx>
      <c:valAx>
        <c:axId val="1045527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de-DE"/>
          </a:p>
        </c:txPr>
        <c:crossAx val="10455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'F25'!$M$5:$P$5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nicht geäußert</c:v>
                </c:pt>
                <c:pt idx="3">
                  <c:v>Keine Angabe</c:v>
                </c:pt>
              </c:strCache>
            </c:strRef>
          </c:cat>
          <c:val>
            <c:numRef>
              <c:f>'F25'!$M$6:$P$6</c:f>
              <c:numCache>
                <c:formatCode>0.00%</c:formatCode>
                <c:ptCount val="4"/>
                <c:pt idx="0">
                  <c:v>0.22249388753056235</c:v>
                </c:pt>
                <c:pt idx="1">
                  <c:v>0.73349633251833746</c:v>
                </c:pt>
                <c:pt idx="2">
                  <c:v>1.4669926650366748E-2</c:v>
                </c:pt>
                <c:pt idx="3">
                  <c:v>2.9339853300733496E-2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673152"/>
        <c:axId val="218674688"/>
      </c:barChart>
      <c:catAx>
        <c:axId val="21867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8674688"/>
        <c:crosses val="autoZero"/>
        <c:auto val="1"/>
        <c:lblAlgn val="ctr"/>
        <c:lblOffset val="100"/>
        <c:noMultiLvlLbl val="0"/>
      </c:catAx>
      <c:valAx>
        <c:axId val="2186746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86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'F25'!$R$5:$U$5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nicht geäußert</c:v>
                </c:pt>
                <c:pt idx="3">
                  <c:v>Keine Angabe</c:v>
                </c:pt>
              </c:strCache>
            </c:strRef>
          </c:cat>
          <c:val>
            <c:numRef>
              <c:f>'F25'!$R$6:$U$6</c:f>
              <c:numCache>
                <c:formatCode>0.00%</c:formatCode>
                <c:ptCount val="4"/>
                <c:pt idx="0">
                  <c:v>0.38630806845965771</c:v>
                </c:pt>
                <c:pt idx="1">
                  <c:v>0.56234718826405872</c:v>
                </c:pt>
                <c:pt idx="2">
                  <c:v>1.4669926650366748E-2</c:v>
                </c:pt>
                <c:pt idx="3">
                  <c:v>3.6674816625916873E-2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78240"/>
        <c:axId val="218792320"/>
      </c:barChart>
      <c:catAx>
        <c:axId val="21877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8792320"/>
        <c:crosses val="autoZero"/>
        <c:auto val="1"/>
        <c:lblAlgn val="ctr"/>
        <c:lblOffset val="100"/>
        <c:noMultiLvlLbl val="0"/>
      </c:catAx>
      <c:valAx>
        <c:axId val="2187923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877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EF7D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'F26'!$H$5:$M$5</c:f>
              <c:strCache>
                <c:ptCount val="6"/>
                <c:pt idx="0">
                  <c:v>Nein, kompensieren</c:v>
                </c:pt>
                <c:pt idx="1">
                  <c:v>Nein, genaue Absicherung</c:v>
                </c:pt>
                <c:pt idx="2">
                  <c:v>Ja oft Stress</c:v>
                </c:pt>
                <c:pt idx="3">
                  <c:v>kann ich nicht einschätzen</c:v>
                </c:pt>
                <c:pt idx="4">
                  <c:v>nicht geäußert</c:v>
                </c:pt>
                <c:pt idx="5">
                  <c:v>Keine Angabe</c:v>
                </c:pt>
              </c:strCache>
            </c:strRef>
          </c:cat>
          <c:val>
            <c:numRef>
              <c:f>'F26'!$H$6:$M$6</c:f>
              <c:numCache>
                <c:formatCode>0.00%</c:formatCode>
                <c:ptCount val="6"/>
                <c:pt idx="0">
                  <c:v>7.3349633251833746E-2</c:v>
                </c:pt>
                <c:pt idx="1">
                  <c:v>7.5794621026894868E-2</c:v>
                </c:pt>
                <c:pt idx="2">
                  <c:v>0.70904645476772621</c:v>
                </c:pt>
                <c:pt idx="3">
                  <c:v>7.3349633251833746E-2</c:v>
                </c:pt>
                <c:pt idx="4">
                  <c:v>5.3789731051344741E-2</c:v>
                </c:pt>
                <c:pt idx="5">
                  <c:v>1.4669926650366748E-2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38784"/>
        <c:axId val="232440576"/>
      </c:barChart>
      <c:catAx>
        <c:axId val="23243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32440576"/>
        <c:crosses val="autoZero"/>
        <c:auto val="1"/>
        <c:lblAlgn val="ctr"/>
        <c:lblOffset val="100"/>
        <c:noMultiLvlLbl val="0"/>
      </c:catAx>
      <c:valAx>
        <c:axId val="2324405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243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'F27'!$J$3:$M$3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Weiß nicht</c:v>
                </c:pt>
                <c:pt idx="3">
                  <c:v>Keine Angabe</c:v>
                </c:pt>
              </c:strCache>
            </c:strRef>
          </c:cat>
          <c:val>
            <c:numRef>
              <c:f>'F27'!$J$4:$M$4</c:f>
              <c:numCache>
                <c:formatCode>0.00%</c:formatCode>
                <c:ptCount val="4"/>
                <c:pt idx="0">
                  <c:v>0.46943765281173594</c:v>
                </c:pt>
                <c:pt idx="1">
                  <c:v>0.38875305623471884</c:v>
                </c:pt>
                <c:pt idx="2">
                  <c:v>0.13202933985330073</c:v>
                </c:pt>
                <c:pt idx="3">
                  <c:v>9.7799511002444987E-3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261696"/>
        <c:axId val="233279872"/>
      </c:barChart>
      <c:catAx>
        <c:axId val="23326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33279872"/>
        <c:crosses val="autoZero"/>
        <c:auto val="1"/>
        <c:lblAlgn val="ctr"/>
        <c:lblOffset val="100"/>
        <c:noMultiLvlLbl val="0"/>
      </c:catAx>
      <c:valAx>
        <c:axId val="2332798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326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F7D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'F28'!$I$5:$M$5</c:f>
              <c:strCache>
                <c:ptCount val="5"/>
                <c:pt idx="0">
                  <c:v>Ja, abgeschlossen</c:v>
                </c:pt>
                <c:pt idx="1">
                  <c:v>Nein, denkt darüber nach</c:v>
                </c:pt>
                <c:pt idx="2">
                  <c:v>Nein, habe nicht darüber nachgedacht</c:v>
                </c:pt>
                <c:pt idx="3">
                  <c:v>Nein, Verlass auf den AG</c:v>
                </c:pt>
                <c:pt idx="4">
                  <c:v>Keine Angabe</c:v>
                </c:pt>
              </c:strCache>
            </c:strRef>
          </c:cat>
          <c:val>
            <c:numRef>
              <c:f>'F28'!$I$6:$M$6</c:f>
              <c:numCache>
                <c:formatCode>0.00%</c:formatCode>
                <c:ptCount val="5"/>
                <c:pt idx="0">
                  <c:v>0.70171149144254275</c:v>
                </c:pt>
                <c:pt idx="1">
                  <c:v>9.2909535452322736E-2</c:v>
                </c:pt>
                <c:pt idx="2">
                  <c:v>3.9119804400977995E-2</c:v>
                </c:pt>
                <c:pt idx="3">
                  <c:v>0.16136919315403422</c:v>
                </c:pt>
                <c:pt idx="4">
                  <c:v>4.8899755501222494E-3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440000"/>
        <c:axId val="233441536"/>
      </c:barChart>
      <c:catAx>
        <c:axId val="23344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33441536"/>
        <c:crosses val="autoZero"/>
        <c:auto val="1"/>
        <c:lblAlgn val="ctr"/>
        <c:lblOffset val="100"/>
        <c:noMultiLvlLbl val="0"/>
      </c:catAx>
      <c:valAx>
        <c:axId val="2334415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344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EF7D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'F29'!$M$5:$V$5</c:f>
              <c:strCache>
                <c:ptCount val="10"/>
                <c:pt idx="0">
                  <c:v>mehr als überbelastet</c:v>
                </c:pt>
                <c:pt idx="1">
                  <c:v>Überbelastet</c:v>
                </c:pt>
                <c:pt idx="2">
                  <c:v>stark belastet</c:v>
                </c:pt>
                <c:pt idx="3">
                  <c:v>Belastet</c:v>
                </c:pt>
                <c:pt idx="4">
                  <c:v>Hält sich in Waage</c:v>
                </c:pt>
                <c:pt idx="5">
                  <c:v>Noch belastbar</c:v>
                </c:pt>
                <c:pt idx="6">
                  <c:v>kann noch Aufgaben übernehmen</c:v>
                </c:pt>
                <c:pt idx="7">
                  <c:v>nicht ausgelastet</c:v>
                </c:pt>
                <c:pt idx="8">
                  <c:v>genug Zeit für andere Aufgaben</c:v>
                </c:pt>
                <c:pt idx="9">
                  <c:v>Keine Angabe</c:v>
                </c:pt>
              </c:strCache>
            </c:strRef>
          </c:cat>
          <c:val>
            <c:numRef>
              <c:f>'F29'!$M$6:$V$6</c:f>
              <c:numCache>
                <c:formatCode>0.00%</c:formatCode>
                <c:ptCount val="10"/>
                <c:pt idx="0">
                  <c:v>4.4009779951100246E-2</c:v>
                </c:pt>
                <c:pt idx="1">
                  <c:v>0.13447432762836187</c:v>
                </c:pt>
                <c:pt idx="2">
                  <c:v>0.38386308068459657</c:v>
                </c:pt>
                <c:pt idx="3">
                  <c:v>0.23960880195599021</c:v>
                </c:pt>
                <c:pt idx="4">
                  <c:v>0.13936430317848411</c:v>
                </c:pt>
                <c:pt idx="5">
                  <c:v>4.4009779951100246E-2</c:v>
                </c:pt>
                <c:pt idx="6">
                  <c:v>9.7799511002444987E-3</c:v>
                </c:pt>
                <c:pt idx="7">
                  <c:v>2.4449877750611247E-3</c:v>
                </c:pt>
                <c:pt idx="8">
                  <c:v>0</c:v>
                </c:pt>
                <c:pt idx="9">
                  <c:v>2.4449877750611247E-3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642624"/>
        <c:axId val="231644544"/>
      </c:barChart>
      <c:catAx>
        <c:axId val="231642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1644544"/>
        <c:crosses val="autoZero"/>
        <c:auto val="1"/>
        <c:lblAlgn val="ctr"/>
        <c:lblOffset val="100"/>
        <c:noMultiLvlLbl val="0"/>
      </c:catAx>
      <c:valAx>
        <c:axId val="2316445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164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041533002819097E-2"/>
          <c:y val="3.1154032854444458E-2"/>
          <c:w val="0.90881573831048901"/>
          <c:h val="0.83310159627906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36AB5"/>
            </a:solidFill>
          </c:spPr>
          <c:invertIfNegative val="0"/>
          <c:dLbls>
            <c:dLbl>
              <c:idx val="2"/>
              <c:layout>
                <c:manualLayout>
                  <c:x val="-3.7037037037037063E-2"/>
                  <c:y val="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2592592592592587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975308641975308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061728395061727E-2"/>
                  <c:y val="5.6120653217890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432098765432098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2962962962974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Sheet1!$C$3:$L$3</c:f>
              <c:strCache>
                <c:ptCount val="10"/>
                <c:pt idx="0">
                  <c:v>Mehr als Überbelastet</c:v>
                </c:pt>
                <c:pt idx="1">
                  <c:v>Überbelastet</c:v>
                </c:pt>
                <c:pt idx="2">
                  <c:v>Stark Belastet</c:v>
                </c:pt>
                <c:pt idx="3">
                  <c:v>Belastet</c:v>
                </c:pt>
                <c:pt idx="4">
                  <c:v>Hält sich in Waage</c:v>
                </c:pt>
                <c:pt idx="5">
                  <c:v>Noch Belastbar</c:v>
                </c:pt>
                <c:pt idx="6">
                  <c:v>Aufgaben übernehmen</c:v>
                </c:pt>
                <c:pt idx="7">
                  <c:v>Nicht ausgelastet</c:v>
                </c:pt>
                <c:pt idx="8">
                  <c:v>Zeit für andere Aufgaben</c:v>
                </c:pt>
                <c:pt idx="9">
                  <c:v>Keine Angabe</c:v>
                </c:pt>
              </c:strCache>
            </c:strRef>
          </c:cat>
          <c:val>
            <c:numRef>
              <c:f>Sheet1!$C$4:$L$4</c:f>
              <c:numCache>
                <c:formatCode>0.00%</c:formatCode>
                <c:ptCount val="10"/>
                <c:pt idx="0">
                  <c:v>4.3999999999999997E-2</c:v>
                </c:pt>
                <c:pt idx="1">
                  <c:v>0.13450000000000001</c:v>
                </c:pt>
                <c:pt idx="2">
                  <c:v>0.38390000000000002</c:v>
                </c:pt>
                <c:pt idx="3">
                  <c:v>0.23960000000000001</c:v>
                </c:pt>
                <c:pt idx="4">
                  <c:v>0.1394</c:v>
                </c:pt>
                <c:pt idx="5">
                  <c:v>4.3999999999999997E-2</c:v>
                </c:pt>
                <c:pt idx="6">
                  <c:v>9.7999999999999997E-3</c:v>
                </c:pt>
                <c:pt idx="7">
                  <c:v>2.3999999999999998E-3</c:v>
                </c:pt>
                <c:pt idx="8">
                  <c:v>0</c:v>
                </c:pt>
                <c:pt idx="9">
                  <c:v>2.3999999999999998E-3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dLbl>
              <c:idx val="0"/>
              <c:layout>
                <c:manualLayout>
                  <c:x val="1.6975308641975322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678E-2"/>
                  <c:y val="2.8060326608943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4937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1728395061728392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Sheet1!$C$3:$L$3</c:f>
              <c:strCache>
                <c:ptCount val="10"/>
                <c:pt idx="0">
                  <c:v>Mehr als Überbelastet</c:v>
                </c:pt>
                <c:pt idx="1">
                  <c:v>Überbelastet</c:v>
                </c:pt>
                <c:pt idx="2">
                  <c:v>Stark Belastet</c:v>
                </c:pt>
                <c:pt idx="3">
                  <c:v>Belastet</c:v>
                </c:pt>
                <c:pt idx="4">
                  <c:v>Hält sich in Waage</c:v>
                </c:pt>
                <c:pt idx="5">
                  <c:v>Noch Belastbar</c:v>
                </c:pt>
                <c:pt idx="6">
                  <c:v>Aufgaben übernehmen</c:v>
                </c:pt>
                <c:pt idx="7">
                  <c:v>Nicht ausgelastet</c:v>
                </c:pt>
                <c:pt idx="8">
                  <c:v>Zeit für andere Aufgaben</c:v>
                </c:pt>
                <c:pt idx="9">
                  <c:v>Keine Angabe</c:v>
                </c:pt>
              </c:strCache>
            </c:strRef>
          </c:cat>
          <c:val>
            <c:numRef>
              <c:f>Sheet1!$C$5:$L$5</c:f>
              <c:numCache>
                <c:formatCode>0.00%</c:formatCode>
                <c:ptCount val="10"/>
                <c:pt idx="0">
                  <c:v>1.6899999999999998E-2</c:v>
                </c:pt>
                <c:pt idx="1">
                  <c:v>5.0700000000000002E-2</c:v>
                </c:pt>
                <c:pt idx="2">
                  <c:v>0.31709999999999999</c:v>
                </c:pt>
                <c:pt idx="3">
                  <c:v>0.26</c:v>
                </c:pt>
                <c:pt idx="4">
                  <c:v>0.17549999999999999</c:v>
                </c:pt>
                <c:pt idx="5">
                  <c:v>0.1099</c:v>
                </c:pt>
                <c:pt idx="6">
                  <c:v>3.3799999999999997E-2</c:v>
                </c:pt>
                <c:pt idx="7">
                  <c:v>0</c:v>
                </c:pt>
                <c:pt idx="8">
                  <c:v>8.5000000000000006E-3</c:v>
                </c:pt>
                <c:pt idx="9">
                  <c:v>2.76E-2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634432"/>
        <c:axId val="231641856"/>
      </c:barChart>
      <c:catAx>
        <c:axId val="23163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31641856"/>
        <c:crosses val="autoZero"/>
        <c:auto val="1"/>
        <c:lblAlgn val="ctr"/>
        <c:lblOffset val="100"/>
        <c:noMultiLvlLbl val="0"/>
      </c:catAx>
      <c:valAx>
        <c:axId val="2316418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163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52393797997465"/>
          <c:y val="5.6414071436288793E-2"/>
          <c:w val="0.14568593856323517"/>
          <c:h val="0.21933586288708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 M'!$K$3:$N$3</c:f>
              <c:strCache>
                <c:ptCount val="4"/>
                <c:pt idx="0">
                  <c:v>20 - 30</c:v>
                </c:pt>
                <c:pt idx="1">
                  <c:v>30 - 40</c:v>
                </c:pt>
                <c:pt idx="2">
                  <c:v>40 - 50</c:v>
                </c:pt>
                <c:pt idx="3">
                  <c:v>ab 50</c:v>
                </c:pt>
              </c:strCache>
            </c:strRef>
          </c:cat>
          <c:val>
            <c:numRef>
              <c:f>'F1 M'!$K$4:$N$4</c:f>
              <c:numCache>
                <c:formatCode>0.00%</c:formatCode>
                <c:ptCount val="4"/>
                <c:pt idx="0">
                  <c:v>8.0808080808080815E-2</c:v>
                </c:pt>
                <c:pt idx="1">
                  <c:v>0.33333333333333331</c:v>
                </c:pt>
                <c:pt idx="2">
                  <c:v>0.31313131313131315</c:v>
                </c:pt>
                <c:pt idx="3">
                  <c:v>0.27272727272727271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33920"/>
        <c:axId val="106439808"/>
      </c:barChart>
      <c:catAx>
        <c:axId val="10643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106439808"/>
        <c:crosses val="autoZero"/>
        <c:auto val="1"/>
        <c:lblAlgn val="ctr"/>
        <c:lblOffset val="100"/>
        <c:noMultiLvlLbl val="0"/>
      </c:catAx>
      <c:valAx>
        <c:axId val="1064398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10643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 W'!$K$3:$N$3</c:f>
              <c:strCache>
                <c:ptCount val="4"/>
                <c:pt idx="0">
                  <c:v>20 - 30</c:v>
                </c:pt>
                <c:pt idx="1">
                  <c:v>30 - 40</c:v>
                </c:pt>
                <c:pt idx="2">
                  <c:v>40 - 50</c:v>
                </c:pt>
                <c:pt idx="3">
                  <c:v>ab 50</c:v>
                </c:pt>
              </c:strCache>
            </c:strRef>
          </c:cat>
          <c:val>
            <c:numRef>
              <c:f>'F1 W'!$K$4:$N$4</c:f>
              <c:numCache>
                <c:formatCode>0.00%</c:formatCode>
                <c:ptCount val="4"/>
                <c:pt idx="0">
                  <c:v>9.9526066350710901E-2</c:v>
                </c:pt>
                <c:pt idx="1">
                  <c:v>0.4218009478672986</c:v>
                </c:pt>
                <c:pt idx="2">
                  <c:v>0.25592417061611372</c:v>
                </c:pt>
                <c:pt idx="3">
                  <c:v>0.21800947867298578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26624"/>
        <c:axId val="94428160"/>
      </c:barChart>
      <c:catAx>
        <c:axId val="94426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4428160"/>
        <c:crosses val="autoZero"/>
        <c:auto val="1"/>
        <c:lblAlgn val="ctr"/>
        <c:lblOffset val="100"/>
        <c:noMultiLvlLbl val="0"/>
      </c:catAx>
      <c:valAx>
        <c:axId val="944281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4426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'F1 W'!$J$4</c:f>
              <c:strCache>
                <c:ptCount val="1"/>
                <c:pt idx="0">
                  <c:v>Weiblich</c:v>
                </c:pt>
              </c:strCache>
            </c:strRef>
          </c:tx>
          <c:spPr>
            <a:solidFill>
              <a:srgbClr val="036AB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 W'!$K$3:$N$3</c:f>
              <c:strCache>
                <c:ptCount val="4"/>
                <c:pt idx="0">
                  <c:v>20 - 30</c:v>
                </c:pt>
                <c:pt idx="1">
                  <c:v>30 - 40</c:v>
                </c:pt>
                <c:pt idx="2">
                  <c:v>40 - 50</c:v>
                </c:pt>
                <c:pt idx="3">
                  <c:v>ab 50</c:v>
                </c:pt>
              </c:strCache>
            </c:strRef>
          </c:cat>
          <c:val>
            <c:numRef>
              <c:f>'F1 W'!$K$4:$N$4</c:f>
              <c:numCache>
                <c:formatCode>0.00%</c:formatCode>
                <c:ptCount val="4"/>
                <c:pt idx="0">
                  <c:v>9.9526066350710901E-2</c:v>
                </c:pt>
                <c:pt idx="1">
                  <c:v>0.4218009478672986</c:v>
                </c:pt>
                <c:pt idx="2">
                  <c:v>0.25592417061611372</c:v>
                </c:pt>
                <c:pt idx="3">
                  <c:v>0.21800947867298578</c:v>
                </c:pt>
              </c:numCache>
            </c:numRef>
          </c:val>
        </c:ser>
        <c:ser>
          <c:idx val="1"/>
          <c:order val="1"/>
          <c:tx>
            <c:strRef>
              <c:f>'F1 W'!$J$5</c:f>
              <c:strCache>
                <c:ptCount val="1"/>
                <c:pt idx="0">
                  <c:v>Männlich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 W'!$K$3:$N$3</c:f>
              <c:strCache>
                <c:ptCount val="4"/>
                <c:pt idx="0">
                  <c:v>20 - 30</c:v>
                </c:pt>
                <c:pt idx="1">
                  <c:v>30 - 40</c:v>
                </c:pt>
                <c:pt idx="2">
                  <c:v>40 - 50</c:v>
                </c:pt>
                <c:pt idx="3">
                  <c:v>ab 50</c:v>
                </c:pt>
              </c:strCache>
            </c:strRef>
          </c:cat>
          <c:val>
            <c:numRef>
              <c:f>'F1 W'!$K$5:$N$5</c:f>
              <c:numCache>
                <c:formatCode>0.00%</c:formatCode>
                <c:ptCount val="4"/>
                <c:pt idx="0">
                  <c:v>8.0808080808080815E-2</c:v>
                </c:pt>
                <c:pt idx="1">
                  <c:v>0.33333333333333331</c:v>
                </c:pt>
                <c:pt idx="2">
                  <c:v>0.31313131313131315</c:v>
                </c:pt>
                <c:pt idx="3">
                  <c:v>0.27272727272727271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49952"/>
        <c:axId val="94359936"/>
      </c:barChart>
      <c:catAx>
        <c:axId val="94349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4359936"/>
        <c:crosses val="autoZero"/>
        <c:auto val="1"/>
        <c:lblAlgn val="ctr"/>
        <c:lblOffset val="100"/>
        <c:noMultiLvlLbl val="0"/>
      </c:catAx>
      <c:valAx>
        <c:axId val="943599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4349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 2'!$L$3:$S$3</c:f>
              <c:strCache>
                <c:ptCount val="8"/>
                <c:pt idx="0">
                  <c:v>Kommunales Haus</c:v>
                </c:pt>
                <c:pt idx="1">
                  <c:v>kirchliches Haus</c:v>
                </c:pt>
                <c:pt idx="2">
                  <c:v>privater Träger</c:v>
                </c:pt>
                <c:pt idx="3">
                  <c:v>Universität Fakultät/AöR</c:v>
                </c:pt>
                <c:pt idx="4">
                  <c:v>Ämter</c:v>
                </c:pt>
                <c:pt idx="5">
                  <c:v>Reha-Klinik</c:v>
                </c:pt>
                <c:pt idx="6">
                  <c:v>Praxis/MVZ</c:v>
                </c:pt>
                <c:pt idx="7">
                  <c:v>Sonstiges</c:v>
                </c:pt>
              </c:strCache>
            </c:strRef>
          </c:cat>
          <c:val>
            <c:numRef>
              <c:f>'F 2'!$L$4:$S$4</c:f>
              <c:numCache>
                <c:formatCode>0.00%</c:formatCode>
                <c:ptCount val="8"/>
                <c:pt idx="0">
                  <c:v>0.10757946210268948</c:v>
                </c:pt>
                <c:pt idx="1">
                  <c:v>4.4009779951100246E-2</c:v>
                </c:pt>
                <c:pt idx="2">
                  <c:v>0.43765281173594134</c:v>
                </c:pt>
                <c:pt idx="3">
                  <c:v>0.28850855745721271</c:v>
                </c:pt>
                <c:pt idx="4">
                  <c:v>9.7799511002444987E-3</c:v>
                </c:pt>
                <c:pt idx="5">
                  <c:v>3.9119804400977995E-2</c:v>
                </c:pt>
                <c:pt idx="6">
                  <c:v>4.4009779951100246E-2</c:v>
                </c:pt>
                <c:pt idx="7">
                  <c:v>5.1344743276283619E-2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22496"/>
        <c:axId val="95324416"/>
      </c:barChart>
      <c:catAx>
        <c:axId val="9532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5324416"/>
        <c:crosses val="autoZero"/>
        <c:auto val="1"/>
        <c:lblAlgn val="ctr"/>
        <c:lblOffset val="100"/>
        <c:noMultiLvlLbl val="0"/>
      </c:catAx>
      <c:valAx>
        <c:axId val="953244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532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66666666666666E-2"/>
          <c:y val="7.407407407407407E-2"/>
          <c:w val="0.66662510936132979"/>
          <c:h val="0.898148148148148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6AB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'F3'!$J$3:$O$3</c:f>
              <c:strCache>
                <c:ptCount val="6"/>
                <c:pt idx="0">
                  <c:v>Assistenzarzt</c:v>
                </c:pt>
                <c:pt idx="1">
                  <c:v>Facharzt</c:v>
                </c:pt>
                <c:pt idx="2">
                  <c:v>Oberarzt</c:v>
                </c:pt>
                <c:pt idx="3">
                  <c:v>leitender Oberarzt</c:v>
                </c:pt>
                <c:pt idx="4">
                  <c:v>Chefarzt</c:v>
                </c:pt>
                <c:pt idx="5">
                  <c:v>Keine Angabe</c:v>
                </c:pt>
              </c:strCache>
            </c:strRef>
          </c:cat>
          <c:val>
            <c:numRef>
              <c:f>'F3'!$J$4:$O$4</c:f>
              <c:numCache>
                <c:formatCode>0.00%</c:formatCode>
                <c:ptCount val="6"/>
                <c:pt idx="0">
                  <c:v>0.35941320293398532</c:v>
                </c:pt>
                <c:pt idx="1">
                  <c:v>0.27628361858190709</c:v>
                </c:pt>
                <c:pt idx="2">
                  <c:v>0.25427872860635697</c:v>
                </c:pt>
                <c:pt idx="3">
                  <c:v>6.8459657701711488E-2</c:v>
                </c:pt>
                <c:pt idx="4">
                  <c:v>2.6894865525672371E-2</c:v>
                </c:pt>
                <c:pt idx="5">
                  <c:v>1.4669926650366748E-2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22112"/>
        <c:axId val="97323648"/>
      </c:barChart>
      <c:catAx>
        <c:axId val="9732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7323648"/>
        <c:crosses val="autoZero"/>
        <c:auto val="1"/>
        <c:lblAlgn val="ctr"/>
        <c:lblOffset val="100"/>
        <c:noMultiLvlLbl val="0"/>
      </c:catAx>
      <c:valAx>
        <c:axId val="973236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732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46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55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02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50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84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9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05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54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64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30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10000" t="-6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0BF4-B0A2-4383-9922-D2E899086111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8A90B-A4F8-407D-9790-4EBD8B337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70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</a:rPr>
              <a:t>Ergebnis der Mitgliederbefragung 2017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Marburger Bund Landesverband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Mecklenburg-Vorpommern</a:t>
            </a:r>
          </a:p>
        </p:txBody>
      </p:sp>
    </p:spTree>
    <p:extLst>
      <p:ext uri="{BB962C8B-B14F-4D97-AF65-F5344CB8AC3E}">
        <p14:creationId xmlns:p14="http://schemas.microsoft.com/office/powerpoint/2010/main" val="22647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Aufmerksamkeit auf MB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887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Grund zum Eintritt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431175"/>
              </p:ext>
            </p:extLst>
          </p:nvPr>
        </p:nvGraphicFramePr>
        <p:xfrm>
          <a:off x="485336" y="164240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9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L</a:t>
            </a:r>
            <a:r>
              <a:rPr lang="de-DE" sz="3200" b="1" dirty="0" smtClean="0"/>
              <a:t>eistungsinanspruchnahme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4960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7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Juristische Vertretung durch MB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9723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5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Bewertung des Leistungsangebotes MB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842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7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Themenschwerpunkte, die zu verbessern sind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7187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8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Bedrohliche Situationen </a:t>
            </a:r>
            <a:br>
              <a:rPr lang="de-DE" sz="3200" b="1" dirty="0">
                <a:solidFill>
                  <a:prstClr val="black"/>
                </a:solidFill>
              </a:rPr>
            </a:br>
            <a:r>
              <a:rPr lang="de-DE" sz="3200" b="1" dirty="0">
                <a:solidFill>
                  <a:prstClr val="black"/>
                </a:solidFill>
              </a:rPr>
              <a:t>in bisheriger beruflicher Tätigkeit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1686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3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Wer hat Sie bedroht?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3154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5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Art der Bedrohung</a:t>
            </a:r>
            <a:endParaRPr lang="de-DE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237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54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War die Situation für Sie überraschend?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9807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62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Männlich oder Weiblich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8658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071950"/>
              </p:ext>
            </p:extLst>
          </p:nvPr>
        </p:nvGraphicFramePr>
        <p:xfrm>
          <a:off x="1403648" y="2204864"/>
          <a:ext cx="6120680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103114"/>
              </p:ext>
            </p:extLst>
          </p:nvPr>
        </p:nvGraphicFramePr>
        <p:xfrm>
          <a:off x="1403648" y="1772816"/>
          <a:ext cx="61206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48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Emotionale Folgen der bedrohlichen Situation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850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3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Reaktion nach den Vorfällen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2064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6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Unterstützung durch Arbeitgeber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642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1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Können Sie mit bedrohlichen Situationen umgehen?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411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8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Sind Handlungsempfehlung für bedrohliche Situationen in Ihrer Klinik vorhanden?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7814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1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Gibt es Deeskalationskurse in Ihrer Klinik?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287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7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Diskriminierung durch Kollegen oder Vorgesetzte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214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0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Meldung von Diskriminierungen am Arbeitsplatz an Arbeitgeber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8473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5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Vorwurf von Behandlungsfehlern durch </a:t>
            </a:r>
            <a:r>
              <a:rPr lang="de-DE" sz="3200" b="1" dirty="0" smtClean="0">
                <a:solidFill>
                  <a:prstClr val="black"/>
                </a:solidFill>
              </a:rPr>
              <a:t>Kollegen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4233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9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Vorwurf von Behandlungsfehlern durch </a:t>
            </a:r>
            <a:r>
              <a:rPr lang="de-DE" sz="3200" b="1" dirty="0" smtClean="0">
                <a:solidFill>
                  <a:prstClr val="black"/>
                </a:solidFill>
              </a:rPr>
              <a:t>Patienten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8595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3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Männlich Altersgruppen</a:t>
            </a:r>
            <a:endParaRPr lang="de-DE" sz="3200" b="1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98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0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Fehlergefahr im täglichen Arbeitsablauf bei Stress und Überlastung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988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72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Kenntnis über Absicherung in Haftungsfällen durch Arbeitgeber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016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4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Eigene Berufshaftpflichtversicherung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2205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4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Physisches und psychisches</a:t>
            </a:r>
            <a:br>
              <a:rPr lang="de-DE" sz="3200" b="1" dirty="0">
                <a:solidFill>
                  <a:prstClr val="black"/>
                </a:solidFill>
              </a:rPr>
            </a:br>
            <a:r>
              <a:rPr lang="de-DE" sz="3200" b="1" dirty="0">
                <a:solidFill>
                  <a:prstClr val="black"/>
                </a:solidFill>
              </a:rPr>
              <a:t> Belastungsbarometer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5821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7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prstClr val="black"/>
                </a:solidFill>
              </a:rPr>
              <a:t>Physisches und psychisches</a:t>
            </a:r>
            <a:br>
              <a:rPr lang="de-DE" sz="3200" b="1" dirty="0">
                <a:solidFill>
                  <a:prstClr val="black"/>
                </a:solidFill>
              </a:rPr>
            </a:br>
            <a:r>
              <a:rPr lang="de-DE" sz="3200" b="1" dirty="0">
                <a:solidFill>
                  <a:prstClr val="black"/>
                </a:solidFill>
              </a:rPr>
              <a:t> Belastungsbarometer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Gegenüberstellung</a:t>
            </a:r>
            <a:endParaRPr lang="de-DE" sz="36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5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Weiblich Altersgruppen</a:t>
            </a:r>
            <a:endParaRPr lang="de-DE" sz="3200" b="1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78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01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Vergleich Männlich - Weiblich</a:t>
            </a:r>
            <a:endParaRPr lang="de-DE" sz="3200" b="1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6837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Arbeitgeber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500" dirty="0"/>
              <a:t>9</a:t>
            </a:r>
            <a:r>
              <a:rPr lang="de-DE" sz="1500" dirty="0" smtClean="0"/>
              <a:t> Ärzte sind doppelt beschäftig</a:t>
            </a:r>
          </a:p>
          <a:p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750871"/>
              </p:ext>
            </p:extLst>
          </p:nvPr>
        </p:nvGraphicFramePr>
        <p:xfrm>
          <a:off x="539552" y="2204864"/>
          <a:ext cx="7824267" cy="415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71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Anstellungsstatus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4822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257626"/>
              </p:ext>
            </p:extLst>
          </p:nvPr>
        </p:nvGraphicFramePr>
        <p:xfrm>
          <a:off x="467544" y="1412776"/>
          <a:ext cx="8100392" cy="50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0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Tätigkeitsdauer im aktuellem Krankenhaus</a:t>
            </a:r>
            <a:endParaRPr lang="de-DE" sz="3200" b="1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3751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139952" y="62531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dirty="0" smtClean="0"/>
              <a:t>n Jahren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4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Eintritt MB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5560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Bildschirmpräsentation (4:3)</PresentationFormat>
  <Paragraphs>49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Larissa</vt:lpstr>
      <vt:lpstr>Ergebnis der Mitgliederbefragung 2017</vt:lpstr>
      <vt:lpstr>Männlich oder Weiblich</vt:lpstr>
      <vt:lpstr>Männlich Altersgruppen</vt:lpstr>
      <vt:lpstr>Weiblich Altersgruppen</vt:lpstr>
      <vt:lpstr>Vergleich Männlich - Weiblich</vt:lpstr>
      <vt:lpstr>Arbeitgeber</vt:lpstr>
      <vt:lpstr>Anstellungsstatus</vt:lpstr>
      <vt:lpstr>Tätigkeitsdauer im aktuellem Krankenhaus</vt:lpstr>
      <vt:lpstr>Eintritt MB</vt:lpstr>
      <vt:lpstr>Aufmerksamkeit auf MB</vt:lpstr>
      <vt:lpstr>Grund zum Eintritt</vt:lpstr>
      <vt:lpstr>Leistungsinanspruchnahme</vt:lpstr>
      <vt:lpstr>Juristische Vertretung durch MB</vt:lpstr>
      <vt:lpstr>Bewertung des Leistungsangebotes MB</vt:lpstr>
      <vt:lpstr>Themenschwerpunkte, die zu verbessern sind</vt:lpstr>
      <vt:lpstr>Bedrohliche Situationen  in bisheriger beruflicher Tätigkeit</vt:lpstr>
      <vt:lpstr>Wer hat Sie bedroht?</vt:lpstr>
      <vt:lpstr>Art der Bedrohung</vt:lpstr>
      <vt:lpstr>War die Situation für Sie überraschend?</vt:lpstr>
      <vt:lpstr>Emotionale Folgen der bedrohlichen Situation</vt:lpstr>
      <vt:lpstr>Reaktion nach den Vorfällen</vt:lpstr>
      <vt:lpstr>Unterstützung durch Arbeitgeber</vt:lpstr>
      <vt:lpstr>Können Sie mit bedrohlichen Situationen umgehen?</vt:lpstr>
      <vt:lpstr>Sind Handlungsempfehlung für bedrohliche Situationen in Ihrer Klinik vorhanden?</vt:lpstr>
      <vt:lpstr>Gibt es Deeskalationskurse in Ihrer Klinik?</vt:lpstr>
      <vt:lpstr>Diskriminierung durch Kollegen oder Vorgesetzte</vt:lpstr>
      <vt:lpstr>Meldung von Diskriminierungen am Arbeitsplatz an Arbeitgeber</vt:lpstr>
      <vt:lpstr>Vorwurf von Behandlungsfehlern durch Kollegen</vt:lpstr>
      <vt:lpstr>Vorwurf von Behandlungsfehlern durch Patienten</vt:lpstr>
      <vt:lpstr>Fehlergefahr im täglichen Arbeitsablauf bei Stress und Überlastung</vt:lpstr>
      <vt:lpstr>Kenntnis über Absicherung in Haftungsfällen durch Arbeitgeber</vt:lpstr>
      <vt:lpstr>Eigene Berufshaftpflichtversicherung</vt:lpstr>
      <vt:lpstr>Physisches und psychisches  Belastungsbarometer</vt:lpstr>
      <vt:lpstr>Physisches und psychisches  Belastungsbarometer Gegenüberstellung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2017</dc:title>
  <dc:creator>Itnom</dc:creator>
  <cp:lastModifiedBy>Marburger Bund</cp:lastModifiedBy>
  <cp:revision>52</cp:revision>
  <cp:lastPrinted>2018-02-13T10:59:35Z</cp:lastPrinted>
  <dcterms:created xsi:type="dcterms:W3CDTF">2017-11-07T10:23:41Z</dcterms:created>
  <dcterms:modified xsi:type="dcterms:W3CDTF">2018-02-14T09:28:44Z</dcterms:modified>
</cp:coreProperties>
</file>