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notesMasterIdLst>
    <p:notesMasterId r:id="rId23"/>
  </p:notesMasterIdLst>
  <p:sldIdLst>
    <p:sldId id="256" r:id="rId2"/>
    <p:sldId id="262" r:id="rId3"/>
    <p:sldId id="292" r:id="rId4"/>
    <p:sldId id="263" r:id="rId5"/>
    <p:sldId id="264" r:id="rId6"/>
    <p:sldId id="268" r:id="rId7"/>
    <p:sldId id="265" r:id="rId8"/>
    <p:sldId id="267" r:id="rId9"/>
    <p:sldId id="281" r:id="rId10"/>
    <p:sldId id="303" r:id="rId11"/>
    <p:sldId id="299" r:id="rId12"/>
    <p:sldId id="300" r:id="rId13"/>
    <p:sldId id="277" r:id="rId14"/>
    <p:sldId id="275" r:id="rId15"/>
    <p:sldId id="269" r:id="rId16"/>
    <p:sldId id="305" r:id="rId17"/>
    <p:sldId id="271" r:id="rId18"/>
    <p:sldId id="272" r:id="rId19"/>
    <p:sldId id="307" r:id="rId20"/>
    <p:sldId id="278" r:id="rId21"/>
    <p:sldId id="276" r:id="rId22"/>
  </p:sldIdLst>
  <p:sldSz cx="12192000" cy="6858000"/>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29"/>
    <p:restoredTop sz="86380"/>
  </p:normalViewPr>
  <p:slideViewPr>
    <p:cSldViewPr snapToGrid="0" snapToObjects="1">
      <p:cViewPr varScale="1">
        <p:scale>
          <a:sx n="99" d="100"/>
          <a:sy n="99" d="100"/>
        </p:scale>
        <p:origin x="900"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2F73124D-3240-1A4C-9C4E-479E40F9382D}" type="datetimeFigureOut">
              <a:rPr lang="en-GB" smtClean="0"/>
              <a:t>14/10/2019</a:t>
            </a:fld>
            <a:endParaRPr lang="en-GB"/>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81102BE-D50C-8A45-AA8F-17135953BE2C}" type="slidenum">
              <a:rPr lang="en-GB" smtClean="0"/>
              <a:t>‹Nr.›</a:t>
            </a:fld>
            <a:endParaRPr lang="en-GB"/>
          </a:p>
        </p:txBody>
      </p:sp>
    </p:spTree>
    <p:extLst>
      <p:ext uri="{BB962C8B-B14F-4D97-AF65-F5344CB8AC3E}">
        <p14:creationId xmlns:p14="http://schemas.microsoft.com/office/powerpoint/2010/main" val="3475854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181102BE-D50C-8A45-AA8F-17135953BE2C}" type="slidenum">
              <a:rPr lang="en-GB" smtClean="0"/>
              <a:t>2</a:t>
            </a:fld>
            <a:endParaRPr lang="en-GB"/>
          </a:p>
        </p:txBody>
      </p:sp>
    </p:spTree>
    <p:extLst>
      <p:ext uri="{BB962C8B-B14F-4D97-AF65-F5344CB8AC3E}">
        <p14:creationId xmlns:p14="http://schemas.microsoft.com/office/powerpoint/2010/main" val="2557178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181102BE-D50C-8A45-AA8F-17135953BE2C}" type="slidenum">
              <a:rPr lang="en-GB" smtClean="0"/>
              <a:t>3</a:t>
            </a:fld>
            <a:endParaRPr lang="en-GB"/>
          </a:p>
        </p:txBody>
      </p:sp>
    </p:spTree>
    <p:extLst>
      <p:ext uri="{BB962C8B-B14F-4D97-AF65-F5344CB8AC3E}">
        <p14:creationId xmlns:p14="http://schemas.microsoft.com/office/powerpoint/2010/main" val="1728638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181102BE-D50C-8A45-AA8F-17135953BE2C}" type="slidenum">
              <a:rPr lang="en-GB" smtClean="0"/>
              <a:t>4</a:t>
            </a:fld>
            <a:endParaRPr lang="en-GB"/>
          </a:p>
        </p:txBody>
      </p:sp>
    </p:spTree>
    <p:extLst>
      <p:ext uri="{BB962C8B-B14F-4D97-AF65-F5344CB8AC3E}">
        <p14:creationId xmlns:p14="http://schemas.microsoft.com/office/powerpoint/2010/main" val="3644865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181102BE-D50C-8A45-AA8F-17135953BE2C}" type="slidenum">
              <a:rPr lang="en-GB" smtClean="0"/>
              <a:t>10</a:t>
            </a:fld>
            <a:endParaRPr lang="en-GB"/>
          </a:p>
        </p:txBody>
      </p:sp>
    </p:spTree>
    <p:extLst>
      <p:ext uri="{BB962C8B-B14F-4D97-AF65-F5344CB8AC3E}">
        <p14:creationId xmlns:p14="http://schemas.microsoft.com/office/powerpoint/2010/main" val="104073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181102BE-D50C-8A45-AA8F-17135953BE2C}" type="slidenum">
              <a:rPr lang="en-GB" smtClean="0"/>
              <a:t>20</a:t>
            </a:fld>
            <a:endParaRPr lang="en-GB"/>
          </a:p>
        </p:txBody>
      </p:sp>
    </p:spTree>
    <p:extLst>
      <p:ext uri="{BB962C8B-B14F-4D97-AF65-F5344CB8AC3E}">
        <p14:creationId xmlns:p14="http://schemas.microsoft.com/office/powerpoint/2010/main" val="1032044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10/14/2019</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247913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10/14/2019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442257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10/14/2019</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48949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10/14/2019</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435980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10/14/2019</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3624487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10/14/2019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2284757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10/14/2019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2344016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10/14/2019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204381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10/14/2019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416901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10/14/2019</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‹Nr.›</a:t>
            </a:fld>
            <a:endParaRPr lang="en-US" dirty="0"/>
          </a:p>
        </p:txBody>
      </p:sp>
    </p:spTree>
    <p:extLst>
      <p:ext uri="{BB962C8B-B14F-4D97-AF65-F5344CB8AC3E}">
        <p14:creationId xmlns:p14="http://schemas.microsoft.com/office/powerpoint/2010/main" val="2197686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10/14/2019</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4246934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10/14/2019</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‹Nr.›</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31478060"/>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72" r:id="rId6"/>
    <p:sldLayoutId id="2147483667" r:id="rId7"/>
    <p:sldLayoutId id="2147483668" r:id="rId8"/>
    <p:sldLayoutId id="2147483669" r:id="rId9"/>
    <p:sldLayoutId id="2147483671" r:id="rId10"/>
    <p:sldLayoutId id="2147483670" r:id="rId11"/>
  </p:sldLayoutIdLst>
  <p:hf sldNum="0" hdr="0" ftr="0" dt="0"/>
  <p:txStyles>
    <p:title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0" name="Rectangle 59">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el 1">
            <a:extLst>
              <a:ext uri="{FF2B5EF4-FFF2-40B4-BE49-F238E27FC236}">
                <a16:creationId xmlns:a16="http://schemas.microsoft.com/office/drawing/2014/main" id="{15FC5E3A-C890-2846-98CC-65F6FBCE0DF3}"/>
              </a:ext>
            </a:extLst>
          </p:cNvPr>
          <p:cNvSpPr>
            <a:spLocks noGrp="1"/>
          </p:cNvSpPr>
          <p:nvPr>
            <p:ph type="ctrTitle"/>
          </p:nvPr>
        </p:nvSpPr>
        <p:spPr>
          <a:xfrm>
            <a:off x="8109235" y="863695"/>
            <a:ext cx="3511233" cy="3779995"/>
          </a:xfrm>
        </p:spPr>
        <p:txBody>
          <a:bodyPr anchor="ctr">
            <a:normAutofit/>
          </a:bodyPr>
          <a:lstStyle/>
          <a:p>
            <a:r>
              <a:rPr lang="en-GB" sz="4800" b="1" dirty="0">
                <a:solidFill>
                  <a:schemeClr val="tx1"/>
                </a:solidFill>
              </a:rPr>
              <a:t>Medi</a:t>
            </a:r>
            <a:br>
              <a:rPr lang="en-GB" sz="4800" b="1" dirty="0">
                <a:solidFill>
                  <a:schemeClr val="tx1"/>
                </a:solidFill>
              </a:rPr>
            </a:br>
            <a:r>
              <a:rPr lang="en-GB" sz="4800" b="1" dirty="0">
                <a:solidFill>
                  <a:schemeClr val="tx1"/>
                </a:solidFill>
              </a:rPr>
              <a:t>campus</a:t>
            </a:r>
            <a:br>
              <a:rPr lang="en-GB" sz="4800" b="1" dirty="0">
                <a:solidFill>
                  <a:schemeClr val="tx1"/>
                </a:solidFill>
              </a:rPr>
            </a:br>
            <a:r>
              <a:rPr lang="en-GB" sz="4800" b="1" dirty="0">
                <a:solidFill>
                  <a:schemeClr val="tx1"/>
                </a:solidFill>
              </a:rPr>
              <a:t>club</a:t>
            </a:r>
          </a:p>
        </p:txBody>
      </p:sp>
      <p:sp>
        <p:nvSpPr>
          <p:cNvPr id="3" name="Untertitel 2">
            <a:extLst>
              <a:ext uri="{FF2B5EF4-FFF2-40B4-BE49-F238E27FC236}">
                <a16:creationId xmlns:a16="http://schemas.microsoft.com/office/drawing/2014/main" id="{7E8B1690-AC18-1249-A149-8B38A4DD2AFA}"/>
              </a:ext>
            </a:extLst>
          </p:cNvPr>
          <p:cNvSpPr>
            <a:spLocks noGrp="1"/>
          </p:cNvSpPr>
          <p:nvPr>
            <p:ph type="subTitle" idx="1"/>
          </p:nvPr>
        </p:nvSpPr>
        <p:spPr>
          <a:xfrm>
            <a:off x="8109236" y="4739780"/>
            <a:ext cx="3511233" cy="1147054"/>
          </a:xfrm>
        </p:spPr>
        <p:txBody>
          <a:bodyPr anchor="t">
            <a:normAutofit/>
          </a:bodyPr>
          <a:lstStyle/>
          <a:p>
            <a:pPr>
              <a:lnSpc>
                <a:spcPct val="90000"/>
              </a:lnSpc>
            </a:pPr>
            <a:r>
              <a:rPr lang="en-GB" sz="1700"/>
              <a:t>Ein Projekt vom</a:t>
            </a:r>
          </a:p>
          <a:p>
            <a:pPr>
              <a:lnSpc>
                <a:spcPct val="90000"/>
              </a:lnSpc>
            </a:pPr>
            <a:r>
              <a:rPr lang="en-GB" sz="1700" b="1"/>
              <a:t>Marburger Bund </a:t>
            </a:r>
            <a:r>
              <a:rPr lang="en-GB" sz="1700"/>
              <a:t>und </a:t>
            </a:r>
          </a:p>
          <a:p>
            <a:pPr>
              <a:lnSpc>
                <a:spcPct val="90000"/>
              </a:lnSpc>
            </a:pPr>
            <a:r>
              <a:rPr lang="en-GB" sz="1700"/>
              <a:t>Den </a:t>
            </a:r>
            <a:r>
              <a:rPr lang="en-GB" sz="1700" b="1"/>
              <a:t>Medimeisterschaften</a:t>
            </a:r>
          </a:p>
        </p:txBody>
      </p:sp>
      <p:pic>
        <p:nvPicPr>
          <p:cNvPr id="4" name="Picture 3">
            <a:extLst>
              <a:ext uri="{FF2B5EF4-FFF2-40B4-BE49-F238E27FC236}">
                <a16:creationId xmlns:a16="http://schemas.microsoft.com/office/drawing/2014/main" id="{E11D6BCE-F4F2-411F-A6C8-0217EBC694B1}"/>
              </a:ext>
            </a:extLst>
          </p:cNvPr>
          <p:cNvPicPr>
            <a:picLocks noChangeAspect="1"/>
          </p:cNvPicPr>
          <p:nvPr/>
        </p:nvPicPr>
        <p:blipFill rotWithShape="1">
          <a:blip r:embed="rId2"/>
          <a:srcRect l="7093" r="19540" b="-1"/>
          <a:stretch/>
        </p:blipFill>
        <p:spPr>
          <a:xfrm>
            <a:off x="20" y="10"/>
            <a:ext cx="7537685" cy="6857990"/>
          </a:xfrm>
          <a:prstGeom prst="rect">
            <a:avLst/>
          </a:prstGeom>
        </p:spPr>
      </p:pic>
      <p:sp>
        <p:nvSpPr>
          <p:cNvPr id="62" name="Rectangle 61">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235"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32" name="Picture 3">
            <a:extLst>
              <a:ext uri="{FF2B5EF4-FFF2-40B4-BE49-F238E27FC236}">
                <a16:creationId xmlns:a16="http://schemas.microsoft.com/office/drawing/2014/main" id="{30964EBA-07FC-1849-9809-613C36B9F3F3}"/>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GlowEdges/>
                    </a14:imgEffect>
                  </a14:imgLayer>
                </a14:imgProps>
              </a:ext>
            </a:extLst>
          </a:blip>
          <a:srcRect l="14074" r="12559" b="-1"/>
          <a:stretch/>
        </p:blipFill>
        <p:spPr>
          <a:xfrm>
            <a:off x="0" y="3045"/>
            <a:ext cx="7537704" cy="6858007"/>
          </a:xfrm>
          <a:prstGeom prst="rect">
            <a:avLst/>
          </a:prstGeom>
        </p:spPr>
      </p:pic>
    </p:spTree>
    <p:extLst>
      <p:ext uri="{BB962C8B-B14F-4D97-AF65-F5344CB8AC3E}">
        <p14:creationId xmlns:p14="http://schemas.microsoft.com/office/powerpoint/2010/main" val="40904635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0" name="Rectangle 59">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el 1">
            <a:extLst>
              <a:ext uri="{FF2B5EF4-FFF2-40B4-BE49-F238E27FC236}">
                <a16:creationId xmlns:a16="http://schemas.microsoft.com/office/drawing/2014/main" id="{15FC5E3A-C890-2846-98CC-65F6FBCE0DF3}"/>
              </a:ext>
            </a:extLst>
          </p:cNvPr>
          <p:cNvSpPr>
            <a:spLocks noGrp="1"/>
          </p:cNvSpPr>
          <p:nvPr>
            <p:ph type="ctrTitle"/>
          </p:nvPr>
        </p:nvSpPr>
        <p:spPr>
          <a:xfrm>
            <a:off x="8109235" y="863695"/>
            <a:ext cx="3511233" cy="3779995"/>
          </a:xfrm>
        </p:spPr>
        <p:txBody>
          <a:bodyPr anchor="ctr">
            <a:normAutofit/>
          </a:bodyPr>
          <a:lstStyle/>
          <a:p>
            <a:r>
              <a:rPr lang="en-GB" b="1" dirty="0" err="1">
                <a:solidFill>
                  <a:schemeClr val="tx1"/>
                </a:solidFill>
              </a:rPr>
              <a:t>Wenn</a:t>
            </a:r>
            <a:r>
              <a:rPr lang="en-GB" b="1" dirty="0">
                <a:solidFill>
                  <a:schemeClr val="tx1"/>
                </a:solidFill>
              </a:rPr>
              <a:t> der </a:t>
            </a:r>
            <a:r>
              <a:rPr lang="en-GB" b="1" dirty="0" err="1">
                <a:solidFill>
                  <a:schemeClr val="tx1"/>
                </a:solidFill>
              </a:rPr>
              <a:t>Notfall</a:t>
            </a:r>
            <a:r>
              <a:rPr lang="en-GB" b="1" dirty="0">
                <a:solidFill>
                  <a:schemeClr val="tx1"/>
                </a:solidFill>
              </a:rPr>
              <a:t> </a:t>
            </a:r>
            <a:r>
              <a:rPr lang="en-GB" b="1" dirty="0" err="1">
                <a:solidFill>
                  <a:schemeClr val="tx1"/>
                </a:solidFill>
              </a:rPr>
              <a:t>zum</a:t>
            </a:r>
            <a:r>
              <a:rPr lang="en-GB" b="1" dirty="0">
                <a:solidFill>
                  <a:schemeClr val="tx1"/>
                </a:solidFill>
              </a:rPr>
              <a:t> </a:t>
            </a:r>
            <a:r>
              <a:rPr lang="en-GB" b="1" dirty="0" err="1">
                <a:solidFill>
                  <a:schemeClr val="tx1"/>
                </a:solidFill>
              </a:rPr>
              <a:t>Notfall</a:t>
            </a:r>
            <a:r>
              <a:rPr lang="en-GB" b="1" dirty="0">
                <a:solidFill>
                  <a:schemeClr val="tx1"/>
                </a:solidFill>
              </a:rPr>
              <a:t> </a:t>
            </a:r>
            <a:r>
              <a:rPr lang="en-GB" b="1" dirty="0" err="1">
                <a:solidFill>
                  <a:schemeClr val="tx1"/>
                </a:solidFill>
              </a:rPr>
              <a:t>wird</a:t>
            </a:r>
            <a:r>
              <a:rPr lang="en-GB" b="1" dirty="0">
                <a:solidFill>
                  <a:schemeClr val="tx1"/>
                </a:solidFill>
              </a:rPr>
              <a:t> </a:t>
            </a:r>
          </a:p>
        </p:txBody>
      </p:sp>
      <p:sp>
        <p:nvSpPr>
          <p:cNvPr id="3" name="Untertitel 2">
            <a:extLst>
              <a:ext uri="{FF2B5EF4-FFF2-40B4-BE49-F238E27FC236}">
                <a16:creationId xmlns:a16="http://schemas.microsoft.com/office/drawing/2014/main" id="{7E8B1690-AC18-1249-A149-8B38A4DD2AFA}"/>
              </a:ext>
            </a:extLst>
          </p:cNvPr>
          <p:cNvSpPr>
            <a:spLocks noGrp="1"/>
          </p:cNvSpPr>
          <p:nvPr>
            <p:ph type="subTitle" idx="1"/>
          </p:nvPr>
        </p:nvSpPr>
        <p:spPr>
          <a:xfrm>
            <a:off x="8109236" y="4739780"/>
            <a:ext cx="3511233" cy="1147054"/>
          </a:xfrm>
        </p:spPr>
        <p:txBody>
          <a:bodyPr anchor="t">
            <a:normAutofit/>
          </a:bodyPr>
          <a:lstStyle/>
          <a:p>
            <a:pPr>
              <a:lnSpc>
                <a:spcPct val="90000"/>
              </a:lnSpc>
            </a:pPr>
            <a:r>
              <a:rPr lang="de-DE" sz="1800" i="1" dirty="0"/>
              <a:t>die psychologische Verarbeitung von Notfällen und Rettungseinsätzen durch Einsatzkräfte</a:t>
            </a:r>
            <a:endParaRPr lang="en-GB" sz="1800" b="1" dirty="0"/>
          </a:p>
        </p:txBody>
      </p:sp>
      <p:pic>
        <p:nvPicPr>
          <p:cNvPr id="4" name="Picture 3">
            <a:extLst>
              <a:ext uri="{FF2B5EF4-FFF2-40B4-BE49-F238E27FC236}">
                <a16:creationId xmlns:a16="http://schemas.microsoft.com/office/drawing/2014/main" id="{E11D6BCE-F4F2-411F-A6C8-0217EBC694B1}"/>
              </a:ext>
            </a:extLst>
          </p:cNvPr>
          <p:cNvPicPr>
            <a:picLocks noChangeAspect="1"/>
          </p:cNvPicPr>
          <p:nvPr/>
        </p:nvPicPr>
        <p:blipFill rotWithShape="1">
          <a:blip r:embed="rId3">
            <a:alphaModFix amt="0"/>
          </a:blip>
          <a:srcRect l="7093" r="19540" b="-1"/>
          <a:stretch/>
        </p:blipFill>
        <p:spPr>
          <a:xfrm>
            <a:off x="20" y="10"/>
            <a:ext cx="7537685" cy="6857990"/>
          </a:xfrm>
          <a:prstGeom prst="rect">
            <a:avLst/>
          </a:prstGeom>
        </p:spPr>
      </p:pic>
      <p:sp>
        <p:nvSpPr>
          <p:cNvPr id="62" name="Rectangle 61">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235"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8" name="Grafik 7">
            <a:extLst>
              <a:ext uri="{FF2B5EF4-FFF2-40B4-BE49-F238E27FC236}">
                <a16:creationId xmlns:a16="http://schemas.microsoft.com/office/drawing/2014/main" id="{ACC14038-94C6-D54E-82AE-227605E590B2}"/>
              </a:ext>
            </a:extLst>
          </p:cNvPr>
          <p:cNvPicPr>
            <a:picLocks noChangeAspect="1"/>
          </p:cNvPicPr>
          <p:nvPr/>
        </p:nvPicPr>
        <p:blipFill>
          <a:blip r:embed="rId4">
            <a:extLst>
              <a:ext uri="{BEBA8EAE-BF5A-486C-A8C5-ECC9F3942E4B}">
                <a14:imgProps xmlns:a14="http://schemas.microsoft.com/office/drawing/2010/main">
                  <a14:imgLayer r:embed="rId5">
                    <a14:imgEffect>
                      <a14:artisticGlowEdges trans="0"/>
                    </a14:imgEffect>
                  </a14:imgLayer>
                </a14:imgProps>
              </a:ext>
            </a:extLst>
          </a:blip>
          <a:stretch>
            <a:fillRect/>
          </a:stretch>
        </p:blipFill>
        <p:spPr>
          <a:xfrm>
            <a:off x="596509" y="1189494"/>
            <a:ext cx="6972512" cy="4648341"/>
          </a:xfrm>
          <a:prstGeom prst="rect">
            <a:avLst/>
          </a:prstGeom>
          <a:ln w="57150">
            <a:solidFill>
              <a:schemeClr val="tx1"/>
            </a:solidFill>
          </a:ln>
        </p:spPr>
      </p:pic>
      <p:sp>
        <p:nvSpPr>
          <p:cNvPr id="9" name="Rechteck 8">
            <a:extLst>
              <a:ext uri="{FF2B5EF4-FFF2-40B4-BE49-F238E27FC236}">
                <a16:creationId xmlns:a16="http://schemas.microsoft.com/office/drawing/2014/main" id="{04DAB217-A0E0-CC48-8C26-8397DAF0E012}"/>
              </a:ext>
            </a:extLst>
          </p:cNvPr>
          <p:cNvSpPr/>
          <p:nvPr/>
        </p:nvSpPr>
        <p:spPr>
          <a:xfrm>
            <a:off x="596509" y="5668506"/>
            <a:ext cx="1895071" cy="215444"/>
          </a:xfrm>
          <a:prstGeom prst="rect">
            <a:avLst/>
          </a:prstGeom>
        </p:spPr>
        <p:txBody>
          <a:bodyPr wrap="none">
            <a:spAutoFit/>
          </a:bodyPr>
          <a:lstStyle/>
          <a:p>
            <a:r>
              <a:rPr lang="en-GB" sz="800" dirty="0">
                <a:solidFill>
                  <a:schemeClr val="accent2"/>
                </a:solidFill>
              </a:rPr>
              <a:t>https://</a:t>
            </a:r>
            <a:r>
              <a:rPr lang="en-GB" sz="800" dirty="0" err="1">
                <a:solidFill>
                  <a:schemeClr val="accent2"/>
                </a:solidFill>
              </a:rPr>
              <a:t>unsplash.com</a:t>
            </a:r>
            <a:r>
              <a:rPr lang="en-GB" sz="800" dirty="0">
                <a:solidFill>
                  <a:schemeClr val="accent2"/>
                </a:solidFill>
              </a:rPr>
              <a:t>/s/photos/emergency</a:t>
            </a:r>
          </a:p>
        </p:txBody>
      </p:sp>
    </p:spTree>
    <p:extLst>
      <p:ext uri="{BB962C8B-B14F-4D97-AF65-F5344CB8AC3E}">
        <p14:creationId xmlns:p14="http://schemas.microsoft.com/office/powerpoint/2010/main" val="3224407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0" name="Rectangle 59">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id="{E11D6BCE-F4F2-411F-A6C8-0217EBC694B1}"/>
              </a:ext>
            </a:extLst>
          </p:cNvPr>
          <p:cNvPicPr>
            <a:picLocks noChangeAspect="1"/>
          </p:cNvPicPr>
          <p:nvPr/>
        </p:nvPicPr>
        <p:blipFill rotWithShape="1">
          <a:blip r:embed="rId2">
            <a:alphaModFix amt="0"/>
          </a:blip>
          <a:srcRect l="7093" r="19540" b="-1"/>
          <a:stretch/>
        </p:blipFill>
        <p:spPr>
          <a:xfrm>
            <a:off x="20" y="10"/>
            <a:ext cx="7537685" cy="6857990"/>
          </a:xfrm>
          <a:prstGeom prst="rect">
            <a:avLst/>
          </a:prstGeom>
        </p:spPr>
      </p:pic>
      <p:sp>
        <p:nvSpPr>
          <p:cNvPr id="62" name="Rectangle 61">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235"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el 8">
            <a:extLst>
              <a:ext uri="{FF2B5EF4-FFF2-40B4-BE49-F238E27FC236}">
                <a16:creationId xmlns:a16="http://schemas.microsoft.com/office/drawing/2014/main" id="{B62561D1-9150-6242-A632-39C21C293436}"/>
              </a:ext>
            </a:extLst>
          </p:cNvPr>
          <p:cNvSpPr>
            <a:spLocks noGrp="1"/>
          </p:cNvSpPr>
          <p:nvPr>
            <p:ph type="ctrTitle"/>
          </p:nvPr>
        </p:nvSpPr>
        <p:spPr>
          <a:xfrm>
            <a:off x="626919" y="567154"/>
            <a:ext cx="10993549" cy="1475013"/>
          </a:xfrm>
        </p:spPr>
        <p:txBody>
          <a:bodyPr/>
          <a:lstStyle/>
          <a:p>
            <a:pPr algn="ctr"/>
            <a:r>
              <a:rPr lang="de-DE" dirty="0"/>
              <a:t>Diskussion</a:t>
            </a:r>
            <a:endParaRPr lang="en-GB" dirty="0"/>
          </a:p>
        </p:txBody>
      </p:sp>
      <p:sp>
        <p:nvSpPr>
          <p:cNvPr id="3" name="Untertitel 2">
            <a:extLst>
              <a:ext uri="{FF2B5EF4-FFF2-40B4-BE49-F238E27FC236}">
                <a16:creationId xmlns:a16="http://schemas.microsoft.com/office/drawing/2014/main" id="{1022F6A3-39F6-794A-A4B0-830ADD59704C}"/>
              </a:ext>
            </a:extLst>
          </p:cNvPr>
          <p:cNvSpPr>
            <a:spLocks noGrp="1"/>
          </p:cNvSpPr>
          <p:nvPr>
            <p:ph type="subTitle" idx="1"/>
          </p:nvPr>
        </p:nvSpPr>
        <p:spPr/>
        <p:txBody>
          <a:bodyPr/>
          <a:lstStyle/>
          <a:p>
            <a:endParaRPr lang="en-GB"/>
          </a:p>
        </p:txBody>
      </p:sp>
      <p:pic>
        <p:nvPicPr>
          <p:cNvPr id="10" name="Inhaltsplatzhalter 4" descr="Ein Bild, das Screenshot enthält.&#10;&#10;Automatisch generierte Beschreibung">
            <a:extLst>
              <a:ext uri="{FF2B5EF4-FFF2-40B4-BE49-F238E27FC236}">
                <a16:creationId xmlns:a16="http://schemas.microsoft.com/office/drawing/2014/main" id="{BF9D2B17-5FE9-5B42-8479-379B67066FA6}"/>
              </a:ext>
            </a:extLst>
          </p:cNvPr>
          <p:cNvPicPr>
            <a:picLocks noChangeAspect="1"/>
          </p:cNvPicPr>
          <p:nvPr/>
        </p:nvPicPr>
        <p:blipFill>
          <a:blip r:embed="rId3"/>
          <a:stretch>
            <a:fillRect/>
          </a:stretch>
        </p:blipFill>
        <p:spPr bwMode="auto">
          <a:xfrm>
            <a:off x="3294242" y="2208874"/>
            <a:ext cx="5658902" cy="4075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519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0" name="Rectangle 59">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id="{E11D6BCE-F4F2-411F-A6C8-0217EBC694B1}"/>
              </a:ext>
            </a:extLst>
          </p:cNvPr>
          <p:cNvPicPr>
            <a:picLocks noChangeAspect="1"/>
          </p:cNvPicPr>
          <p:nvPr/>
        </p:nvPicPr>
        <p:blipFill rotWithShape="1">
          <a:blip r:embed="rId2">
            <a:alphaModFix amt="0"/>
          </a:blip>
          <a:srcRect l="7093" r="19540" b="-1"/>
          <a:stretch/>
        </p:blipFill>
        <p:spPr>
          <a:xfrm>
            <a:off x="20" y="10"/>
            <a:ext cx="7537685" cy="6857990"/>
          </a:xfrm>
          <a:prstGeom prst="rect">
            <a:avLst/>
          </a:prstGeom>
        </p:spPr>
      </p:pic>
      <p:sp>
        <p:nvSpPr>
          <p:cNvPr id="62" name="Rectangle 61">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235"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el 8">
            <a:extLst>
              <a:ext uri="{FF2B5EF4-FFF2-40B4-BE49-F238E27FC236}">
                <a16:creationId xmlns:a16="http://schemas.microsoft.com/office/drawing/2014/main" id="{B62561D1-9150-6242-A632-39C21C293436}"/>
              </a:ext>
            </a:extLst>
          </p:cNvPr>
          <p:cNvSpPr>
            <a:spLocks noGrp="1"/>
          </p:cNvSpPr>
          <p:nvPr>
            <p:ph type="ctrTitle"/>
          </p:nvPr>
        </p:nvSpPr>
        <p:spPr>
          <a:xfrm>
            <a:off x="626919" y="567154"/>
            <a:ext cx="10993549" cy="1475013"/>
          </a:xfrm>
        </p:spPr>
        <p:txBody>
          <a:bodyPr/>
          <a:lstStyle/>
          <a:p>
            <a:pPr algn="ctr"/>
            <a:r>
              <a:rPr lang="de-DE" dirty="0"/>
              <a:t>Diskussion</a:t>
            </a:r>
            <a:endParaRPr lang="en-GB" dirty="0"/>
          </a:p>
        </p:txBody>
      </p:sp>
      <p:sp>
        <p:nvSpPr>
          <p:cNvPr id="3" name="Untertitel 2">
            <a:extLst>
              <a:ext uri="{FF2B5EF4-FFF2-40B4-BE49-F238E27FC236}">
                <a16:creationId xmlns:a16="http://schemas.microsoft.com/office/drawing/2014/main" id="{1022F6A3-39F6-794A-A4B0-830ADD59704C}"/>
              </a:ext>
            </a:extLst>
          </p:cNvPr>
          <p:cNvSpPr>
            <a:spLocks noGrp="1"/>
          </p:cNvSpPr>
          <p:nvPr>
            <p:ph type="subTitle" idx="1"/>
          </p:nvPr>
        </p:nvSpPr>
        <p:spPr>
          <a:xfrm>
            <a:off x="581194" y="2495444"/>
            <a:ext cx="10993546" cy="2320389"/>
          </a:xfrm>
        </p:spPr>
        <p:txBody>
          <a:bodyPr>
            <a:normAutofit fontScale="85000" lnSpcReduction="10000"/>
          </a:bodyPr>
          <a:lstStyle/>
          <a:p>
            <a:pPr lvl="0" algn="just" defTabSz="914400" eaLnBrk="0" fontAlgn="base" hangingPunct="0">
              <a:spcBef>
                <a:spcPct val="0"/>
              </a:spcBef>
              <a:spcAft>
                <a:spcPct val="0"/>
              </a:spcAft>
              <a:buClrTx/>
              <a:buSzTx/>
            </a:pPr>
            <a:r>
              <a:rPr lang="de-DE" altLang="de-DE" i="1" cap="none" dirty="0">
                <a:solidFill>
                  <a:schemeClr val="tx1"/>
                </a:solidFill>
                <a:latin typeface="Arial" panose="020B0604020202020204" pitchFamily="34" charset="0"/>
                <a:ea typeface="Times New Roman" panose="02020603050405020304" pitchFamily="18" charset="0"/>
                <a:cs typeface="Arial" panose="020B0604020202020204" pitchFamily="34" charset="0"/>
              </a:rPr>
              <a:t>Weiterbildung Notfallmedizin Land Berlin:</a:t>
            </a:r>
            <a:r>
              <a:rPr lang="de-DE" altLang="de-DE" cap="none" dirty="0">
                <a:solidFill>
                  <a:schemeClr val="tx1"/>
                </a:solidFill>
              </a:rPr>
              <a:t> </a:t>
            </a:r>
          </a:p>
          <a:p>
            <a:pPr lvl="0" algn="just" defTabSz="914400" eaLnBrk="0" fontAlgn="base" hangingPunct="0">
              <a:spcBef>
                <a:spcPct val="0"/>
              </a:spcBef>
              <a:spcAft>
                <a:spcPct val="0"/>
              </a:spcAft>
              <a:buClrTx/>
              <a:buSzTx/>
            </a:pPr>
            <a:endParaRPr lang="de-DE" altLang="de-DE" cap="none" dirty="0">
              <a:solidFill>
                <a:schemeClr val="tx1"/>
              </a:solidFill>
              <a:latin typeface="Arial" panose="020B0604020202020204" pitchFamily="34" charset="0"/>
            </a:endParaRPr>
          </a:p>
          <a:p>
            <a:pPr lvl="0" algn="just" defTabSz="914400" eaLnBrk="0" fontAlgn="base" hangingPunct="0">
              <a:spcBef>
                <a:spcPct val="0"/>
              </a:spcBef>
              <a:spcAft>
                <a:spcPct val="0"/>
              </a:spcAft>
              <a:buClrTx/>
              <a:buSzTx/>
            </a:pPr>
            <a:r>
              <a:rPr lang="de-DE" altLang="de-DE" i="1" cap="none" dirty="0">
                <a:solidFill>
                  <a:schemeClr val="tx1"/>
                </a:solidFill>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a:t></a:t>
            </a:r>
            <a:r>
              <a:rPr lang="de-DE" altLang="de-DE" i="1" cap="none" dirty="0">
                <a:solidFill>
                  <a:schemeClr val="tx1"/>
                </a:solidFill>
                <a:latin typeface="Arial" panose="020B0604020202020204" pitchFamily="34" charset="0"/>
                <a:ea typeface="Times New Roman" panose="02020603050405020304" pitchFamily="18" charset="0"/>
                <a:cs typeface="Arial" panose="020B0604020202020204" pitchFamily="34" charset="0"/>
              </a:rPr>
              <a:t>2 Wochen in der Kinderan</a:t>
            </a:r>
            <a:r>
              <a:rPr lang="de-DE" altLang="de-DE" i="1" cap="none" dirty="0">
                <a:solidFill>
                  <a:schemeClr val="tx1"/>
                </a:solidFill>
                <a:latin typeface="Calibri" panose="020F0502020204030204" pitchFamily="34" charset="0"/>
                <a:ea typeface="Times New Roman" panose="02020603050405020304" pitchFamily="18" charset="0"/>
                <a:cs typeface="Arial" panose="020B0604020202020204" pitchFamily="34" charset="0"/>
              </a:rPr>
              <a:t>ä</a:t>
            </a:r>
            <a:r>
              <a:rPr lang="de-DE" altLang="de-DE" i="1" cap="none" dirty="0">
                <a:solidFill>
                  <a:schemeClr val="tx1"/>
                </a:solidFill>
                <a:latin typeface="Arial" panose="020B0604020202020204" pitchFamily="34" charset="0"/>
                <a:ea typeface="Times New Roman" panose="02020603050405020304" pitchFamily="18" charset="0"/>
                <a:cs typeface="Arial" panose="020B0604020202020204" pitchFamily="34" charset="0"/>
              </a:rPr>
              <a:t>sthesie oder P</a:t>
            </a:r>
            <a:r>
              <a:rPr lang="de-DE" altLang="de-DE" i="1" cap="none" dirty="0">
                <a:solidFill>
                  <a:schemeClr val="tx1"/>
                </a:solidFill>
                <a:latin typeface="Calibri" panose="020F0502020204030204" pitchFamily="34" charset="0"/>
                <a:ea typeface="Times New Roman" panose="02020603050405020304" pitchFamily="18" charset="0"/>
                <a:cs typeface="Arial" panose="020B0604020202020204" pitchFamily="34" charset="0"/>
              </a:rPr>
              <a:t>ä</a:t>
            </a:r>
            <a:r>
              <a:rPr lang="de-DE" altLang="de-DE" i="1" cap="none" dirty="0">
                <a:solidFill>
                  <a:schemeClr val="tx1"/>
                </a:solidFill>
                <a:latin typeface="Arial" panose="020B0604020202020204" pitchFamily="34" charset="0"/>
                <a:ea typeface="Times New Roman" panose="02020603050405020304" pitchFamily="18" charset="0"/>
                <a:cs typeface="Arial" panose="020B0604020202020204" pitchFamily="34" charset="0"/>
              </a:rPr>
              <a:t>diatrie, ersetzbar durch Weiterbildungskurs nach § 4 Absatz 8, und</a:t>
            </a:r>
            <a:endParaRPr lang="de-DE" altLang="de-DE" cap="none" dirty="0">
              <a:solidFill>
                <a:schemeClr val="tx1"/>
              </a:solidFill>
              <a:sym typeface="Symbol" panose="05050102010706020507" pitchFamily="18" charset="2"/>
            </a:endParaRPr>
          </a:p>
          <a:p>
            <a:pPr lvl="0" algn="just" defTabSz="914400" eaLnBrk="0" fontAlgn="base" hangingPunct="0">
              <a:spcBef>
                <a:spcPct val="0"/>
              </a:spcBef>
              <a:spcAft>
                <a:spcPct val="0"/>
              </a:spcAft>
              <a:buClrTx/>
              <a:buSzTx/>
            </a:pPr>
            <a:r>
              <a:rPr lang="de-DE" altLang="de-DE" i="1" cap="none" dirty="0">
                <a:solidFill>
                  <a:schemeClr val="tx1"/>
                </a:solidFill>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a:t></a:t>
            </a:r>
            <a:r>
              <a:rPr lang="de-DE" altLang="de-DE" i="1" cap="none" dirty="0">
                <a:solidFill>
                  <a:schemeClr val="tx1"/>
                </a:solidFill>
                <a:latin typeface="Arial" panose="020B0604020202020204" pitchFamily="34" charset="0"/>
                <a:ea typeface="Times New Roman" panose="02020603050405020304" pitchFamily="18" charset="0"/>
                <a:cs typeface="Arial" panose="020B0604020202020204" pitchFamily="34" charset="0"/>
              </a:rPr>
              <a:t>2 Wochen in der Geburtshilfe, ersetzbar durch Weiterbildungskurs nach § 4 Absatz 8, und</a:t>
            </a:r>
            <a:endParaRPr lang="de-DE" altLang="de-DE" cap="none" dirty="0">
              <a:solidFill>
                <a:schemeClr val="tx1"/>
              </a:solidFill>
              <a:sym typeface="Symbol" panose="05050102010706020507" pitchFamily="18" charset="2"/>
            </a:endParaRPr>
          </a:p>
          <a:p>
            <a:pPr lvl="0" algn="just" defTabSz="914400" eaLnBrk="0" fontAlgn="base" hangingPunct="0">
              <a:spcBef>
                <a:spcPct val="0"/>
              </a:spcBef>
              <a:spcAft>
                <a:spcPct val="0"/>
              </a:spcAft>
              <a:buClrTx/>
              <a:buSzTx/>
            </a:pPr>
            <a:r>
              <a:rPr lang="de-DE" altLang="de-DE" i="1" cap="none" dirty="0">
                <a:solidFill>
                  <a:schemeClr val="tx1"/>
                </a:solidFill>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a:t></a:t>
            </a:r>
            <a:r>
              <a:rPr lang="de-DE" altLang="de-DE" i="1" cap="none" dirty="0">
                <a:solidFill>
                  <a:schemeClr val="tx1"/>
                </a:solidFill>
                <a:latin typeface="Arial" panose="020B0604020202020204" pitchFamily="34" charset="0"/>
                <a:ea typeface="Times New Roman" panose="02020603050405020304" pitchFamily="18" charset="0"/>
                <a:cs typeface="Arial" panose="020B0604020202020204" pitchFamily="34" charset="0"/>
              </a:rPr>
              <a:t>2 Wochen in der An</a:t>
            </a:r>
            <a:r>
              <a:rPr lang="de-DE" altLang="de-DE" i="1" cap="none" dirty="0">
                <a:solidFill>
                  <a:schemeClr val="tx1"/>
                </a:solidFill>
                <a:latin typeface="Calibri" panose="020F0502020204030204" pitchFamily="34" charset="0"/>
                <a:ea typeface="Times New Roman" panose="02020603050405020304" pitchFamily="18" charset="0"/>
                <a:cs typeface="Arial" panose="020B0604020202020204" pitchFamily="34" charset="0"/>
              </a:rPr>
              <a:t>ä</a:t>
            </a:r>
            <a:r>
              <a:rPr lang="de-DE" altLang="de-DE" i="1" cap="none" dirty="0">
                <a:solidFill>
                  <a:schemeClr val="tx1"/>
                </a:solidFill>
                <a:latin typeface="Arial" panose="020B0604020202020204" pitchFamily="34" charset="0"/>
                <a:ea typeface="Times New Roman" panose="02020603050405020304" pitchFamily="18" charset="0"/>
                <a:cs typeface="Arial" panose="020B0604020202020204" pitchFamily="34" charset="0"/>
              </a:rPr>
              <a:t>sthesiologie (station</a:t>
            </a:r>
            <a:r>
              <a:rPr lang="de-DE" altLang="de-DE" i="1" cap="none" dirty="0">
                <a:solidFill>
                  <a:schemeClr val="tx1"/>
                </a:solidFill>
                <a:latin typeface="Calibri" panose="020F0502020204030204" pitchFamily="34" charset="0"/>
                <a:ea typeface="Times New Roman" panose="02020603050405020304" pitchFamily="18" charset="0"/>
                <a:cs typeface="Arial" panose="020B0604020202020204" pitchFamily="34" charset="0"/>
              </a:rPr>
              <a:t>ä</a:t>
            </a:r>
            <a:r>
              <a:rPr lang="de-DE" altLang="de-DE" i="1" cap="none" dirty="0">
                <a:solidFill>
                  <a:schemeClr val="tx1"/>
                </a:solidFill>
                <a:latin typeface="Arial" panose="020B0604020202020204" pitchFamily="34" charset="0"/>
                <a:ea typeface="Times New Roman" panose="02020603050405020304" pitchFamily="18" charset="0"/>
                <a:cs typeface="Arial" panose="020B0604020202020204" pitchFamily="34" charset="0"/>
              </a:rPr>
              <a:t>r), ersetzbar durch Simulationskurs zum Atemwegsmanagement nach § 4 Absatz 8, und</a:t>
            </a:r>
            <a:endParaRPr lang="de-DE" altLang="de-DE" cap="none" dirty="0">
              <a:solidFill>
                <a:schemeClr val="tx1"/>
              </a:solidFill>
              <a:sym typeface="Symbol" panose="05050102010706020507" pitchFamily="18" charset="2"/>
            </a:endParaRPr>
          </a:p>
          <a:p>
            <a:pPr lvl="0" algn="just" defTabSz="914400" eaLnBrk="0" fontAlgn="base" hangingPunct="0">
              <a:spcBef>
                <a:spcPct val="0"/>
              </a:spcBef>
              <a:spcAft>
                <a:spcPct val="0"/>
              </a:spcAft>
              <a:buClrTx/>
              <a:buSzTx/>
            </a:pPr>
            <a:r>
              <a:rPr lang="de-DE" altLang="de-DE" i="1" cap="none" dirty="0">
                <a:solidFill>
                  <a:schemeClr val="tx1"/>
                </a:solidFill>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a:t></a:t>
            </a:r>
            <a:r>
              <a:rPr lang="de-DE" altLang="de-DE" i="1" cap="none" dirty="0">
                <a:solidFill>
                  <a:schemeClr val="tx1"/>
                </a:solidFill>
                <a:latin typeface="Arial" panose="020B0604020202020204" pitchFamily="34" charset="0"/>
                <a:ea typeface="Times New Roman" panose="02020603050405020304" pitchFamily="18" charset="0"/>
                <a:cs typeface="Arial" panose="020B0604020202020204" pitchFamily="34" charset="0"/>
              </a:rPr>
              <a:t>2 Wochen in der Notaufnahme eines Notfallkrankenhauses oder </a:t>
            </a:r>
            <a:r>
              <a:rPr lang="de-DE" altLang="de-DE" i="1" cap="none" dirty="0" err="1">
                <a:solidFill>
                  <a:schemeClr val="tx1"/>
                </a:solidFill>
                <a:latin typeface="Arial" panose="020B0604020202020204" pitchFamily="34" charset="0"/>
                <a:ea typeface="Times New Roman" panose="02020603050405020304" pitchFamily="18" charset="0"/>
                <a:cs typeface="Arial" panose="020B0604020202020204" pitchFamily="34" charset="0"/>
              </a:rPr>
              <a:t>Notfallzentrums,ersetz</a:t>
            </a:r>
            <a:r>
              <a:rPr lang="de-DE" altLang="de-DE" i="1" cap="none" dirty="0">
                <a:solidFill>
                  <a:schemeClr val="tx1"/>
                </a:solidFill>
                <a:latin typeface="Arial" panose="020B0604020202020204" pitchFamily="34" charset="0"/>
                <a:ea typeface="Times New Roman" panose="02020603050405020304" pitchFamily="18" charset="0"/>
                <a:cs typeface="Arial" panose="020B0604020202020204" pitchFamily="34" charset="0"/>
              </a:rPr>
              <a:t>-bar durch Weiterbildungskurs nach § 4 Absatz 8</a:t>
            </a:r>
            <a:endParaRPr lang="de-DE" altLang="de-DE" cap="none" dirty="0">
              <a:solidFill>
                <a:schemeClr val="tx1"/>
              </a:solidFill>
              <a:sym typeface="Symbol" panose="05050102010706020507" pitchFamily="18" charset="2"/>
            </a:endParaRPr>
          </a:p>
          <a:p>
            <a:pPr lvl="0" algn="just" defTabSz="914400" eaLnBrk="0" fontAlgn="base" hangingPunct="0">
              <a:spcBef>
                <a:spcPct val="0"/>
              </a:spcBef>
              <a:spcAft>
                <a:spcPct val="0"/>
              </a:spcAft>
              <a:buClrTx/>
              <a:buSzTx/>
            </a:pPr>
            <a:r>
              <a:rPr lang="de-DE" altLang="de-DE" i="1" cap="none" dirty="0">
                <a:solidFill>
                  <a:schemeClr val="tx1"/>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sowie </a:t>
            </a:r>
            <a:r>
              <a:rPr lang="de-DE" altLang="de-DE" i="1" cap="none" dirty="0" err="1">
                <a:solidFill>
                  <a:schemeClr val="tx1"/>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abschlie</a:t>
            </a:r>
            <a:r>
              <a:rPr lang="de-DE" altLang="de-DE" i="1" cap="none" dirty="0" err="1">
                <a:solidFill>
                  <a:schemeClr val="tx1"/>
                </a:solidFill>
                <a:latin typeface="Calibri" panose="020F0502020204030204" pitchFamily="34" charset="0"/>
                <a:ea typeface="Times New Roman" panose="02020603050405020304" pitchFamily="18" charset="0"/>
                <a:cs typeface="Arial" panose="020B0604020202020204" pitchFamily="34" charset="0"/>
                <a:sym typeface="Symbol" panose="05050102010706020507" pitchFamily="18" charset="2"/>
              </a:rPr>
              <a:t>ß</a:t>
            </a:r>
            <a:r>
              <a:rPr lang="de-DE" altLang="de-DE" i="1" cap="none" dirty="0" err="1">
                <a:solidFill>
                  <a:schemeClr val="tx1"/>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end</a:t>
            </a:r>
            <a:r>
              <a:rPr lang="de-DE" altLang="de-DE" i="1" cap="none" dirty="0" err="1">
                <a:solidFill>
                  <a:schemeClr val="tx1"/>
                </a:solidFill>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a:t></a:t>
            </a:r>
            <a:r>
              <a:rPr lang="de-DE" altLang="de-DE" i="1" cap="none" dirty="0" err="1">
                <a:solidFill>
                  <a:schemeClr val="tx1"/>
                </a:solidFill>
                <a:latin typeface="Arial" panose="020B0604020202020204" pitchFamily="34" charset="0"/>
                <a:ea typeface="Times New Roman" panose="02020603050405020304" pitchFamily="18" charset="0"/>
                <a:cs typeface="Arial" panose="020B0604020202020204" pitchFamily="34" charset="0"/>
              </a:rPr>
              <a:t>unter</a:t>
            </a:r>
            <a:r>
              <a:rPr lang="de-DE" altLang="de-DE" i="1" cap="none" dirty="0">
                <a:solidFill>
                  <a:schemeClr val="tx1"/>
                </a:solidFill>
                <a:latin typeface="Arial" panose="020B0604020202020204" pitchFamily="34" charset="0"/>
                <a:ea typeface="Times New Roman" panose="02020603050405020304" pitchFamily="18" charset="0"/>
                <a:cs typeface="Arial" panose="020B0604020202020204" pitchFamily="34" charset="0"/>
              </a:rPr>
              <a:t> Anleitung eines verantwortlichen zur Weiterbildung befugten Arztes gem</a:t>
            </a:r>
            <a:r>
              <a:rPr lang="de-DE" altLang="de-DE" i="1" cap="none" dirty="0">
                <a:solidFill>
                  <a:schemeClr val="tx1"/>
                </a:solidFill>
                <a:latin typeface="Calibri" panose="020F0502020204030204" pitchFamily="34" charset="0"/>
                <a:ea typeface="Times New Roman" panose="02020603050405020304" pitchFamily="18" charset="0"/>
                <a:cs typeface="Arial" panose="020B0604020202020204" pitchFamily="34" charset="0"/>
              </a:rPr>
              <a:t>äß</a:t>
            </a:r>
            <a:r>
              <a:rPr lang="de-DE" altLang="de-DE" i="1" cap="none" dirty="0">
                <a:solidFill>
                  <a:schemeClr val="tx1"/>
                </a:solidFill>
                <a:latin typeface="Arial" panose="020B0604020202020204" pitchFamily="34" charset="0"/>
                <a:ea typeface="Times New Roman" panose="02020603050405020304" pitchFamily="18" charset="0"/>
                <a:cs typeface="Arial" panose="020B0604020202020204" pitchFamily="34" charset="0"/>
              </a:rPr>
              <a:t> § 5 Ab-satz 1 Satz 1 oder 2 </a:t>
            </a:r>
          </a:p>
          <a:p>
            <a:pPr lvl="0" algn="just" defTabSz="914400" eaLnBrk="0" fontAlgn="base" hangingPunct="0">
              <a:spcBef>
                <a:spcPct val="0"/>
              </a:spcBef>
              <a:spcAft>
                <a:spcPct val="0"/>
              </a:spcAft>
              <a:buClrTx/>
              <a:buSzTx/>
            </a:pPr>
            <a:r>
              <a:rPr lang="de-DE" altLang="de-DE" i="1" cap="none" dirty="0">
                <a:solidFill>
                  <a:schemeClr val="tx1"/>
                </a:solidFill>
                <a:latin typeface="Arial" panose="020B0604020202020204" pitchFamily="34" charset="0"/>
                <a:ea typeface="Times New Roman" panose="02020603050405020304" pitchFamily="18" charset="0"/>
                <a:cs typeface="Arial" panose="020B0604020202020204" pitchFamily="34" charset="0"/>
              </a:rPr>
              <a:t>bzw. </a:t>
            </a:r>
            <a:r>
              <a:rPr lang="de-DE" altLang="de-DE" i="1" cap="none" dirty="0">
                <a:solidFill>
                  <a:schemeClr val="tx1"/>
                </a:solidFill>
                <a:latin typeface="Calibri" panose="020F0502020204030204" pitchFamily="34" charset="0"/>
                <a:ea typeface="Times New Roman" panose="02020603050405020304" pitchFamily="18" charset="0"/>
                <a:cs typeface="Arial" panose="020B0604020202020204" pitchFamily="34" charset="0"/>
              </a:rPr>
              <a:t>ä</a:t>
            </a:r>
            <a:r>
              <a:rPr lang="de-DE" altLang="de-DE" i="1" cap="none" dirty="0">
                <a:solidFill>
                  <a:schemeClr val="tx1"/>
                </a:solidFill>
                <a:latin typeface="Arial" panose="020B0604020202020204" pitchFamily="34" charset="0"/>
                <a:ea typeface="Times New Roman" panose="02020603050405020304" pitchFamily="18" charset="0"/>
                <a:cs typeface="Arial" panose="020B0604020202020204" pitchFamily="34" charset="0"/>
              </a:rPr>
              <a:t>rztlichen St</a:t>
            </a:r>
            <a:r>
              <a:rPr lang="de-DE" altLang="de-DE" i="1" cap="none" dirty="0">
                <a:solidFill>
                  <a:schemeClr val="tx1"/>
                </a:solidFill>
                <a:latin typeface="Calibri" panose="020F0502020204030204" pitchFamily="34" charset="0"/>
                <a:ea typeface="Times New Roman" panose="02020603050405020304" pitchFamily="18" charset="0"/>
                <a:cs typeface="Arial" panose="020B0604020202020204" pitchFamily="34" charset="0"/>
              </a:rPr>
              <a:t>ü</a:t>
            </a:r>
            <a:r>
              <a:rPr lang="de-DE" altLang="de-DE" i="1" cap="none" dirty="0">
                <a:solidFill>
                  <a:schemeClr val="tx1"/>
                </a:solidFill>
                <a:latin typeface="Arial" panose="020B0604020202020204" pitchFamily="34" charset="0"/>
                <a:ea typeface="Times New Roman" panose="02020603050405020304" pitchFamily="18" charset="0"/>
                <a:cs typeface="Arial" panose="020B0604020202020204" pitchFamily="34" charset="0"/>
              </a:rPr>
              <a:t>tzpunktleiters </a:t>
            </a:r>
            <a:r>
              <a:rPr lang="de-DE" altLang="de-DE" b="1" i="1" cap="none" dirty="0">
                <a:solidFill>
                  <a:schemeClr val="tx1"/>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100 Prim</a:t>
            </a:r>
            <a:r>
              <a:rPr lang="de-DE" altLang="de-DE" b="1" i="1" cap="none" dirty="0">
                <a:solidFill>
                  <a:schemeClr val="tx1"/>
                </a:solidFill>
                <a:latin typeface="Calibri" panose="020F0502020204030204" pitchFamily="34" charset="0"/>
                <a:ea typeface="Times New Roman" panose="02020603050405020304" pitchFamily="18" charset="0"/>
                <a:cs typeface="Arial" panose="020B0604020202020204" pitchFamily="34" charset="0"/>
                <a:sym typeface="Symbol" panose="05050102010706020507" pitchFamily="18" charset="2"/>
              </a:rPr>
              <a:t>ä</a:t>
            </a:r>
            <a:r>
              <a:rPr lang="de-DE" altLang="de-DE" b="1" i="1" cap="none" dirty="0">
                <a:solidFill>
                  <a:schemeClr val="tx1"/>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reins</a:t>
            </a:r>
            <a:r>
              <a:rPr lang="de-DE" altLang="de-DE" b="1" i="1" cap="none" dirty="0">
                <a:solidFill>
                  <a:schemeClr val="tx1"/>
                </a:solidFill>
                <a:latin typeface="Calibri" panose="020F0502020204030204" pitchFamily="34" charset="0"/>
                <a:ea typeface="Times New Roman" panose="02020603050405020304" pitchFamily="18" charset="0"/>
                <a:cs typeface="Arial" panose="020B0604020202020204" pitchFamily="34" charset="0"/>
                <a:sym typeface="Symbol" panose="05050102010706020507" pitchFamily="18" charset="2"/>
              </a:rPr>
              <a:t>ä</a:t>
            </a:r>
            <a:r>
              <a:rPr lang="de-DE" altLang="de-DE" b="1" i="1" cap="none" dirty="0">
                <a:solidFill>
                  <a:schemeClr val="tx1"/>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tze</a:t>
            </a:r>
            <a:r>
              <a:rPr lang="de-DE" altLang="de-DE" i="1" cap="none" dirty="0">
                <a:solidFill>
                  <a:schemeClr val="tx1"/>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 mit </a:t>
            </a:r>
            <a:r>
              <a:rPr lang="de-DE" altLang="de-DE" i="1" cap="none" dirty="0" err="1">
                <a:solidFill>
                  <a:schemeClr val="tx1"/>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notfallmedizinischrelevantem</a:t>
            </a:r>
            <a:r>
              <a:rPr lang="de-DE" altLang="de-DE" i="1" cap="none" dirty="0">
                <a:solidFill>
                  <a:schemeClr val="tx1"/>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 Spektrum im arztbesetzten bodengebundenen Rettungsmittel </a:t>
            </a:r>
          </a:p>
          <a:p>
            <a:pPr lvl="0" algn="just" defTabSz="914400" eaLnBrk="0" fontAlgn="base" hangingPunct="0">
              <a:spcBef>
                <a:spcPct val="0"/>
              </a:spcBef>
              <a:spcAft>
                <a:spcPct val="0"/>
              </a:spcAft>
              <a:buClrTx/>
              <a:buSzTx/>
            </a:pPr>
            <a:r>
              <a:rPr lang="de-DE" altLang="de-DE" i="1" cap="none" dirty="0">
                <a:solidFill>
                  <a:schemeClr val="tx1"/>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oder Rettungshubschrauber, davon mindestens 20 in Begleitung eines Facharztes mit Zusatzbezeichnung Notfallmedizin. </a:t>
            </a:r>
          </a:p>
          <a:p>
            <a:pPr lvl="0" algn="just" defTabSz="914400" eaLnBrk="0" fontAlgn="base" hangingPunct="0">
              <a:spcBef>
                <a:spcPct val="0"/>
              </a:spcBef>
              <a:spcAft>
                <a:spcPct val="0"/>
              </a:spcAft>
              <a:buClrTx/>
              <a:buSzTx/>
            </a:pPr>
            <a:r>
              <a:rPr lang="de-DE" altLang="de-DE" i="1" cap="none" dirty="0">
                <a:solidFill>
                  <a:schemeClr val="tx1"/>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25 Eins</a:t>
            </a:r>
            <a:r>
              <a:rPr lang="de-DE" altLang="de-DE" i="1" cap="none" dirty="0">
                <a:solidFill>
                  <a:schemeClr val="tx1"/>
                </a:solidFill>
                <a:latin typeface="Calibri" panose="020F0502020204030204" pitchFamily="34" charset="0"/>
                <a:ea typeface="Times New Roman" panose="02020603050405020304" pitchFamily="18" charset="0"/>
                <a:cs typeface="Arial" panose="020B0604020202020204" pitchFamily="34" charset="0"/>
                <a:sym typeface="Symbol" panose="05050102010706020507" pitchFamily="18" charset="2"/>
              </a:rPr>
              <a:t>ä</a:t>
            </a:r>
            <a:r>
              <a:rPr lang="de-DE" altLang="de-DE" i="1" cap="none" dirty="0">
                <a:solidFill>
                  <a:schemeClr val="tx1"/>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tze k</a:t>
            </a:r>
            <a:r>
              <a:rPr lang="de-DE" altLang="de-DE" i="1" cap="none" dirty="0">
                <a:solidFill>
                  <a:schemeClr val="tx1"/>
                </a:solidFill>
                <a:latin typeface="Calibri" panose="020F0502020204030204" pitchFamily="34" charset="0"/>
                <a:ea typeface="Times New Roman" panose="02020603050405020304" pitchFamily="18" charset="0"/>
                <a:cs typeface="Arial" panose="020B0604020202020204" pitchFamily="34" charset="0"/>
                <a:sym typeface="Symbol" panose="05050102010706020507" pitchFamily="18" charset="2"/>
              </a:rPr>
              <a:t>ö</a:t>
            </a:r>
            <a:r>
              <a:rPr lang="de-DE" altLang="de-DE" i="1" cap="none" dirty="0">
                <a:solidFill>
                  <a:schemeClr val="tx1"/>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nnen in Form eines Simulationstrainings gem</a:t>
            </a:r>
            <a:r>
              <a:rPr lang="de-DE" altLang="de-DE" i="1" cap="none" dirty="0">
                <a:solidFill>
                  <a:schemeClr val="tx1"/>
                </a:solidFill>
                <a:latin typeface="Calibri" panose="020F0502020204030204" pitchFamily="34" charset="0"/>
                <a:ea typeface="Times New Roman" panose="02020603050405020304" pitchFamily="18" charset="0"/>
                <a:cs typeface="Arial" panose="020B0604020202020204" pitchFamily="34" charset="0"/>
                <a:sym typeface="Symbol" panose="05050102010706020507" pitchFamily="18" charset="2"/>
              </a:rPr>
              <a:t>äß</a:t>
            </a:r>
            <a:r>
              <a:rPr lang="de-DE" altLang="de-DE" i="1" cap="none" dirty="0">
                <a:solidFill>
                  <a:schemeClr val="tx1"/>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 § 4 Absatz 8 absolviert werden</a:t>
            </a:r>
          </a:p>
          <a:p>
            <a:endParaRPr lang="en-GB" dirty="0"/>
          </a:p>
        </p:txBody>
      </p:sp>
      <p:sp>
        <p:nvSpPr>
          <p:cNvPr id="11" name="Rectangle 4">
            <a:extLst>
              <a:ext uri="{FF2B5EF4-FFF2-40B4-BE49-F238E27FC236}">
                <a16:creationId xmlns:a16="http://schemas.microsoft.com/office/drawing/2014/main" id="{0F98D6A7-7F66-4B49-B9DC-F3AABF31FE0E}"/>
              </a:ext>
            </a:extLst>
          </p:cNvPr>
          <p:cNvSpPr>
            <a:spLocks noChangeArrowheads="1"/>
          </p:cNvSpPr>
          <p:nvPr/>
        </p:nvSpPr>
        <p:spPr bwMode="auto">
          <a:xfrm>
            <a:off x="416842" y="5144419"/>
            <a:ext cx="11413702"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de-DE" altLang="de-DE" sz="1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…die 6 Monate We</a:t>
            </a:r>
            <a:r>
              <a:rPr kumimoji="0" lang="de-DE" altLang="de-DE" sz="1400" b="0" i="1" u="none" strike="noStrike" cap="none" normalizeH="0" baseline="0" dirty="0">
                <a:ln>
                  <a:noFill/>
                </a:ln>
                <a:solidFill>
                  <a:schemeClr val="tx1"/>
                </a:solidFill>
                <a:effectLst/>
                <a:latin typeface="Arial Unicode MS"/>
                <a:ea typeface="Times New Roman" panose="02020603050405020304" pitchFamily="18" charset="0"/>
                <a:cs typeface="Courier New" panose="02070309020205020404" pitchFamily="49" charset="0"/>
              </a:rPr>
              <a:t>iterbildungszeit auf einer Intensivstation und 6 Monate Weiterbildungszeit in dem Gebiet Anästhesiologie (stationär) oder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de-DE" altLang="de-DE" sz="1400" b="0" i="1" u="none" strike="noStrike" cap="none" normalizeH="0" baseline="0" dirty="0">
                <a:ln>
                  <a:noFill/>
                </a:ln>
                <a:solidFill>
                  <a:schemeClr val="tx1"/>
                </a:solidFill>
                <a:effectLst/>
                <a:latin typeface="Arial Unicode MS"/>
                <a:ea typeface="Times New Roman" panose="02020603050405020304" pitchFamily="18" charset="0"/>
                <a:cs typeface="Courier New" panose="02070309020205020404" pitchFamily="49" charset="0"/>
              </a:rPr>
              <a:t>in der Notaufnahme eines Notfallkrankenhauses oder Notfallzentrums können </a:t>
            </a:r>
            <a:r>
              <a:rPr kumimoji="0" lang="de-DE" altLang="de-DE" sz="1400" b="1" i="1" u="none" strike="noStrike" cap="none" normalizeH="0" baseline="0" dirty="0">
                <a:ln>
                  <a:noFill/>
                </a:ln>
                <a:solidFill>
                  <a:schemeClr val="tx1"/>
                </a:solidFill>
                <a:effectLst/>
                <a:latin typeface="Arial Unicode MS"/>
                <a:ea typeface="Times New Roman" panose="02020603050405020304" pitchFamily="18" charset="0"/>
                <a:cs typeface="Courier New" panose="02070309020205020404" pitchFamily="49" charset="0"/>
              </a:rPr>
              <a:t>während</a:t>
            </a:r>
            <a:r>
              <a:rPr kumimoji="0" lang="de-DE" altLang="de-DE" sz="1400" b="0" i="1" u="none" strike="noStrike" cap="none" normalizeH="0" baseline="0" dirty="0">
                <a:ln>
                  <a:noFill/>
                </a:ln>
                <a:solidFill>
                  <a:schemeClr val="tx1"/>
                </a:solidFill>
                <a:effectLst/>
                <a:latin typeface="Arial Unicode MS"/>
                <a:ea typeface="Times New Roman" panose="02020603050405020304" pitchFamily="18" charset="0"/>
                <a:cs typeface="Courier New" panose="02070309020205020404" pitchFamily="49" charset="0"/>
              </a:rPr>
              <a:t> der für den Erwerb der Bezeichnung vorausgesetzten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de-DE" altLang="de-DE" sz="1400" b="0" i="1" u="none" strike="noStrike" cap="none" normalizeH="0" baseline="0" dirty="0">
                <a:ln>
                  <a:noFill/>
                </a:ln>
                <a:solidFill>
                  <a:schemeClr val="tx1"/>
                </a:solidFill>
                <a:effectLst/>
                <a:latin typeface="Arial Unicode MS"/>
                <a:ea typeface="Times New Roman" panose="02020603050405020304" pitchFamily="18" charset="0"/>
                <a:cs typeface="Courier New" panose="02070309020205020404" pitchFamily="49" charset="0"/>
              </a:rPr>
              <a:t>24 Monate Weiterbildung in einem Gebiet der unmittelbaren Patientenversorgung im stationären Bereich erbracht werden…</a:t>
            </a:r>
            <a:r>
              <a:rPr kumimoji="0" lang="de-DE" altLang="de-DE" sz="1400" b="0" i="0" u="none" strike="noStrike" cap="none" normalizeH="0" baseline="0" dirty="0">
                <a:ln>
                  <a:noFill/>
                </a:ln>
                <a:solidFill>
                  <a:schemeClr val="tx1"/>
                </a:solidFill>
                <a:effectLst/>
              </a:rPr>
              <a:t> </a:t>
            </a:r>
            <a:endParaRPr kumimoji="0" lang="de-DE" altLang="de-DE" sz="1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81887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0" name="Rectangle 59">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id="{E11D6BCE-F4F2-411F-A6C8-0217EBC694B1}"/>
              </a:ext>
            </a:extLst>
          </p:cNvPr>
          <p:cNvPicPr>
            <a:picLocks noChangeAspect="1"/>
          </p:cNvPicPr>
          <p:nvPr/>
        </p:nvPicPr>
        <p:blipFill rotWithShape="1">
          <a:blip r:embed="rId2">
            <a:alphaModFix amt="0"/>
          </a:blip>
          <a:srcRect l="7093" r="19540" b="-1"/>
          <a:stretch/>
        </p:blipFill>
        <p:spPr>
          <a:xfrm>
            <a:off x="20" y="10"/>
            <a:ext cx="7537685" cy="6857990"/>
          </a:xfrm>
          <a:prstGeom prst="rect">
            <a:avLst/>
          </a:prstGeom>
        </p:spPr>
      </p:pic>
      <p:sp>
        <p:nvSpPr>
          <p:cNvPr id="62" name="Rectangle 61">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235"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el 8">
            <a:extLst>
              <a:ext uri="{FF2B5EF4-FFF2-40B4-BE49-F238E27FC236}">
                <a16:creationId xmlns:a16="http://schemas.microsoft.com/office/drawing/2014/main" id="{58E9F0A4-B3E5-1843-89C1-24079E470977}"/>
              </a:ext>
            </a:extLst>
          </p:cNvPr>
          <p:cNvSpPr>
            <a:spLocks noGrp="1"/>
          </p:cNvSpPr>
          <p:nvPr>
            <p:ph type="ctrTitle"/>
          </p:nvPr>
        </p:nvSpPr>
        <p:spPr/>
        <p:txBody>
          <a:bodyPr>
            <a:normAutofit/>
          </a:bodyPr>
          <a:lstStyle/>
          <a:p>
            <a:r>
              <a:rPr lang="en-GB" sz="6600" dirty="0" err="1"/>
              <a:t>Vielen</a:t>
            </a:r>
            <a:r>
              <a:rPr lang="en-GB" sz="6600" dirty="0"/>
              <a:t> dank!</a:t>
            </a:r>
          </a:p>
        </p:txBody>
      </p:sp>
      <p:pic>
        <p:nvPicPr>
          <p:cNvPr id="3" name="Grafik 2">
            <a:extLst>
              <a:ext uri="{FF2B5EF4-FFF2-40B4-BE49-F238E27FC236}">
                <a16:creationId xmlns:a16="http://schemas.microsoft.com/office/drawing/2014/main" id="{F9349E70-273A-2345-9C77-DF9FC2F37FFB}"/>
              </a:ext>
            </a:extLst>
          </p:cNvPr>
          <p:cNvPicPr>
            <a:picLocks noChangeAspect="1"/>
          </p:cNvPicPr>
          <p:nvPr/>
        </p:nvPicPr>
        <p:blipFill>
          <a:blip r:embed="rId3"/>
          <a:stretch>
            <a:fillRect/>
          </a:stretch>
        </p:blipFill>
        <p:spPr>
          <a:xfrm>
            <a:off x="824089" y="3212140"/>
            <a:ext cx="4591954" cy="2338835"/>
          </a:xfrm>
          <a:prstGeom prst="rect">
            <a:avLst/>
          </a:prstGeom>
          <a:ln w="76200">
            <a:solidFill>
              <a:schemeClr val="bg1"/>
            </a:solidFill>
          </a:ln>
        </p:spPr>
      </p:pic>
      <p:pic>
        <p:nvPicPr>
          <p:cNvPr id="6" name="Grafik 5">
            <a:extLst>
              <a:ext uri="{FF2B5EF4-FFF2-40B4-BE49-F238E27FC236}">
                <a16:creationId xmlns:a16="http://schemas.microsoft.com/office/drawing/2014/main" id="{F503F48F-92D8-224C-9685-FC244992719A}"/>
              </a:ext>
            </a:extLst>
          </p:cNvPr>
          <p:cNvPicPr>
            <a:picLocks noChangeAspect="1"/>
          </p:cNvPicPr>
          <p:nvPr/>
        </p:nvPicPr>
        <p:blipFill>
          <a:blip r:embed="rId4"/>
          <a:stretch>
            <a:fillRect/>
          </a:stretch>
        </p:blipFill>
        <p:spPr>
          <a:xfrm>
            <a:off x="6368287" y="3212138"/>
            <a:ext cx="2338835" cy="2338835"/>
          </a:xfrm>
          <a:prstGeom prst="rect">
            <a:avLst/>
          </a:prstGeom>
          <a:ln w="76200">
            <a:solidFill>
              <a:schemeClr val="bg1"/>
            </a:solidFill>
          </a:ln>
        </p:spPr>
      </p:pic>
      <p:sp>
        <p:nvSpPr>
          <p:cNvPr id="7" name="Textfeld 6">
            <a:extLst>
              <a:ext uri="{FF2B5EF4-FFF2-40B4-BE49-F238E27FC236}">
                <a16:creationId xmlns:a16="http://schemas.microsoft.com/office/drawing/2014/main" id="{5034D468-005C-EA48-89AA-BF1587D40CAC}"/>
              </a:ext>
            </a:extLst>
          </p:cNvPr>
          <p:cNvSpPr txBox="1"/>
          <p:nvPr/>
        </p:nvSpPr>
        <p:spPr>
          <a:xfrm>
            <a:off x="5478365" y="3781392"/>
            <a:ext cx="761747" cy="1200329"/>
          </a:xfrm>
          <a:prstGeom prst="rect">
            <a:avLst/>
          </a:prstGeom>
          <a:noFill/>
        </p:spPr>
        <p:txBody>
          <a:bodyPr wrap="none" rtlCol="0">
            <a:spAutoFit/>
          </a:bodyPr>
          <a:lstStyle/>
          <a:p>
            <a:r>
              <a:rPr lang="en-GB" sz="7200" dirty="0"/>
              <a:t>&amp;</a:t>
            </a:r>
          </a:p>
        </p:txBody>
      </p:sp>
    </p:spTree>
    <p:extLst>
      <p:ext uri="{BB962C8B-B14F-4D97-AF65-F5344CB8AC3E}">
        <p14:creationId xmlns:p14="http://schemas.microsoft.com/office/powerpoint/2010/main" val="12054809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0" name="Rectangle 59">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el 1">
            <a:extLst>
              <a:ext uri="{FF2B5EF4-FFF2-40B4-BE49-F238E27FC236}">
                <a16:creationId xmlns:a16="http://schemas.microsoft.com/office/drawing/2014/main" id="{15FC5E3A-C890-2846-98CC-65F6FBCE0DF3}"/>
              </a:ext>
            </a:extLst>
          </p:cNvPr>
          <p:cNvSpPr>
            <a:spLocks noGrp="1"/>
          </p:cNvSpPr>
          <p:nvPr>
            <p:ph type="ctrTitle"/>
          </p:nvPr>
        </p:nvSpPr>
        <p:spPr>
          <a:xfrm>
            <a:off x="8109235" y="1065246"/>
            <a:ext cx="3793463" cy="3210798"/>
          </a:xfrm>
        </p:spPr>
        <p:txBody>
          <a:bodyPr anchor="ctr">
            <a:normAutofit/>
          </a:bodyPr>
          <a:lstStyle/>
          <a:p>
            <a:r>
              <a:rPr lang="de-DE" sz="3200" b="1" dirty="0"/>
              <a:t>´Global </a:t>
            </a:r>
            <a:br>
              <a:rPr lang="de-DE" sz="3200" b="1" dirty="0"/>
            </a:br>
            <a:r>
              <a:rPr lang="de-DE" sz="3200" b="1" dirty="0" err="1"/>
              <a:t>and</a:t>
            </a:r>
            <a:r>
              <a:rPr lang="de-DE" sz="3200" b="1" dirty="0"/>
              <a:t> </a:t>
            </a:r>
            <a:r>
              <a:rPr lang="de-DE" sz="3200" b="1" dirty="0" err="1"/>
              <a:t>local</a:t>
            </a:r>
            <a:r>
              <a:rPr lang="de-DE" sz="3200" b="1" dirty="0"/>
              <a:t> </a:t>
            </a:r>
            <a:r>
              <a:rPr lang="de-DE" sz="3200" b="1" dirty="0" err="1"/>
              <a:t>health</a:t>
            </a:r>
            <a:r>
              <a:rPr lang="de-DE" sz="3200" b="1" dirty="0"/>
              <a:t>´ in Zeiten des Klimawandels</a:t>
            </a:r>
            <a:endParaRPr lang="en-GB" sz="3200" b="1" dirty="0">
              <a:solidFill>
                <a:schemeClr val="tx1"/>
              </a:solidFill>
            </a:endParaRPr>
          </a:p>
        </p:txBody>
      </p:sp>
      <p:sp>
        <p:nvSpPr>
          <p:cNvPr id="3" name="Untertitel 2">
            <a:extLst>
              <a:ext uri="{FF2B5EF4-FFF2-40B4-BE49-F238E27FC236}">
                <a16:creationId xmlns:a16="http://schemas.microsoft.com/office/drawing/2014/main" id="{7E8B1690-AC18-1249-A149-8B38A4DD2AFA}"/>
              </a:ext>
            </a:extLst>
          </p:cNvPr>
          <p:cNvSpPr>
            <a:spLocks noGrp="1"/>
          </p:cNvSpPr>
          <p:nvPr>
            <p:ph type="subTitle" idx="1"/>
          </p:nvPr>
        </p:nvSpPr>
        <p:spPr>
          <a:xfrm>
            <a:off x="8109236" y="4708043"/>
            <a:ext cx="3511233" cy="1721234"/>
          </a:xfrm>
        </p:spPr>
        <p:txBody>
          <a:bodyPr anchor="t">
            <a:normAutofit/>
          </a:bodyPr>
          <a:lstStyle/>
          <a:p>
            <a:pPr>
              <a:lnSpc>
                <a:spcPct val="90000"/>
              </a:lnSpc>
            </a:pPr>
            <a:r>
              <a:rPr lang="en-GB" sz="1800" dirty="0" err="1"/>
              <a:t>Wir</a:t>
            </a:r>
            <a:r>
              <a:rPr lang="en-GB" sz="1800" dirty="0"/>
              <a:t> </a:t>
            </a:r>
            <a:r>
              <a:rPr lang="en-GB" sz="1800" dirty="0" err="1"/>
              <a:t>beleuchten</a:t>
            </a:r>
            <a:r>
              <a:rPr lang="en-GB" sz="1800" dirty="0"/>
              <a:t> das </a:t>
            </a:r>
            <a:r>
              <a:rPr lang="en-GB" sz="1800" dirty="0" err="1"/>
              <a:t>grösste</a:t>
            </a:r>
            <a:r>
              <a:rPr lang="en-GB" sz="1800" dirty="0"/>
              <a:t> </a:t>
            </a:r>
            <a:r>
              <a:rPr lang="en-GB" sz="1800" dirty="0" err="1"/>
              <a:t>Gesundheitsrisiko</a:t>
            </a:r>
            <a:r>
              <a:rPr lang="en-GB" sz="1800" dirty="0"/>
              <a:t> </a:t>
            </a:r>
            <a:r>
              <a:rPr lang="en-GB" sz="1800" dirty="0" err="1"/>
              <a:t>unseres</a:t>
            </a:r>
            <a:r>
              <a:rPr lang="en-GB" sz="1800" dirty="0"/>
              <a:t> </a:t>
            </a:r>
            <a:r>
              <a:rPr lang="en-GB" sz="1800" dirty="0" err="1"/>
              <a:t>Jahrhunderts</a:t>
            </a:r>
            <a:r>
              <a:rPr lang="en-GB" sz="1800" dirty="0"/>
              <a:t> und die </a:t>
            </a:r>
            <a:r>
              <a:rPr lang="en-GB" sz="1800" dirty="0" err="1"/>
              <a:t>Auswirkungen</a:t>
            </a:r>
            <a:r>
              <a:rPr lang="en-GB" sz="1800" dirty="0"/>
              <a:t> auf den menschen</a:t>
            </a:r>
          </a:p>
        </p:txBody>
      </p:sp>
      <p:pic>
        <p:nvPicPr>
          <p:cNvPr id="4" name="Picture 3">
            <a:extLst>
              <a:ext uri="{FF2B5EF4-FFF2-40B4-BE49-F238E27FC236}">
                <a16:creationId xmlns:a16="http://schemas.microsoft.com/office/drawing/2014/main" id="{E11D6BCE-F4F2-411F-A6C8-0217EBC694B1}"/>
              </a:ext>
            </a:extLst>
          </p:cNvPr>
          <p:cNvPicPr>
            <a:picLocks noChangeAspect="1"/>
          </p:cNvPicPr>
          <p:nvPr/>
        </p:nvPicPr>
        <p:blipFill rotWithShape="1">
          <a:blip r:embed="rId2">
            <a:alphaModFix amt="0"/>
          </a:blip>
          <a:srcRect l="7093" r="19540" b="-1"/>
          <a:stretch/>
        </p:blipFill>
        <p:spPr>
          <a:xfrm>
            <a:off x="20" y="10"/>
            <a:ext cx="7537685" cy="6857990"/>
          </a:xfrm>
          <a:prstGeom prst="rect">
            <a:avLst/>
          </a:prstGeom>
        </p:spPr>
      </p:pic>
      <p:sp>
        <p:nvSpPr>
          <p:cNvPr id="62" name="Rectangle 61">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235"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8" name="Grafik 7">
            <a:extLst>
              <a:ext uri="{FF2B5EF4-FFF2-40B4-BE49-F238E27FC236}">
                <a16:creationId xmlns:a16="http://schemas.microsoft.com/office/drawing/2014/main" id="{90D1FFC5-BC5E-904A-8E8C-B8D5852787B4}"/>
              </a:ext>
            </a:extLst>
          </p:cNvPr>
          <p:cNvPicPr>
            <a:picLocks noChangeAspect="1"/>
          </p:cNvPicPr>
          <p:nvPr/>
        </p:nvPicPr>
        <p:blipFill>
          <a:blip r:embed="rId3">
            <a:extLst>
              <a:ext uri="{BEBA8EAE-BF5A-486C-A8C5-ECC9F3942E4B}">
                <a14:imgProps xmlns:a14="http://schemas.microsoft.com/office/drawing/2010/main">
                  <a14:imgLayer r:embed="rId4">
                    <a14:imgEffect>
                      <a14:artisticGlowEdges/>
                    </a14:imgEffect>
                  </a14:imgLayer>
                </a14:imgProps>
              </a:ext>
            </a:extLst>
          </a:blip>
          <a:stretch>
            <a:fillRect/>
          </a:stretch>
        </p:blipFill>
        <p:spPr>
          <a:xfrm>
            <a:off x="1441703" y="616949"/>
            <a:ext cx="5249333" cy="5249333"/>
          </a:xfrm>
          <a:prstGeom prst="rect">
            <a:avLst/>
          </a:prstGeom>
        </p:spPr>
      </p:pic>
    </p:spTree>
    <p:extLst>
      <p:ext uri="{BB962C8B-B14F-4D97-AF65-F5344CB8AC3E}">
        <p14:creationId xmlns:p14="http://schemas.microsoft.com/office/powerpoint/2010/main" val="16375040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0" name="Rectangle 59">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el 1">
            <a:extLst>
              <a:ext uri="{FF2B5EF4-FFF2-40B4-BE49-F238E27FC236}">
                <a16:creationId xmlns:a16="http://schemas.microsoft.com/office/drawing/2014/main" id="{15FC5E3A-C890-2846-98CC-65F6FBCE0DF3}"/>
              </a:ext>
            </a:extLst>
          </p:cNvPr>
          <p:cNvSpPr>
            <a:spLocks noGrp="1"/>
          </p:cNvSpPr>
          <p:nvPr>
            <p:ph type="ctrTitle"/>
          </p:nvPr>
        </p:nvSpPr>
        <p:spPr>
          <a:xfrm>
            <a:off x="8109235" y="569300"/>
            <a:ext cx="3511233" cy="3210798"/>
          </a:xfrm>
        </p:spPr>
        <p:txBody>
          <a:bodyPr anchor="ctr">
            <a:normAutofit/>
          </a:bodyPr>
          <a:lstStyle/>
          <a:p>
            <a:r>
              <a:rPr lang="en-GB" b="1" dirty="0">
                <a:solidFill>
                  <a:schemeClr val="tx1"/>
                </a:solidFill>
              </a:rPr>
              <a:t>Prof. </a:t>
            </a:r>
            <a:r>
              <a:rPr lang="en-GB" b="1" dirty="0" err="1">
                <a:solidFill>
                  <a:schemeClr val="tx1"/>
                </a:solidFill>
              </a:rPr>
              <a:t>Dr.</a:t>
            </a:r>
            <a:r>
              <a:rPr lang="en-GB" b="1" dirty="0">
                <a:solidFill>
                  <a:schemeClr val="tx1"/>
                </a:solidFill>
              </a:rPr>
              <a:t> </a:t>
            </a:r>
            <a:r>
              <a:rPr lang="en-GB" b="1" dirty="0" err="1">
                <a:solidFill>
                  <a:schemeClr val="tx1"/>
                </a:solidFill>
              </a:rPr>
              <a:t>Detlev</a:t>
            </a:r>
            <a:br>
              <a:rPr lang="en-GB" b="1" dirty="0">
                <a:solidFill>
                  <a:schemeClr val="tx1"/>
                </a:solidFill>
              </a:rPr>
            </a:br>
            <a:r>
              <a:rPr lang="en-GB" b="1" dirty="0" err="1">
                <a:solidFill>
                  <a:schemeClr val="tx1"/>
                </a:solidFill>
              </a:rPr>
              <a:t>Ganten</a:t>
            </a:r>
            <a:endParaRPr lang="en-GB" b="1" dirty="0">
              <a:solidFill>
                <a:schemeClr val="tx1"/>
              </a:solidFill>
            </a:endParaRPr>
          </a:p>
        </p:txBody>
      </p:sp>
      <p:sp>
        <p:nvSpPr>
          <p:cNvPr id="3" name="Untertitel 2">
            <a:extLst>
              <a:ext uri="{FF2B5EF4-FFF2-40B4-BE49-F238E27FC236}">
                <a16:creationId xmlns:a16="http://schemas.microsoft.com/office/drawing/2014/main" id="{7E8B1690-AC18-1249-A149-8B38A4DD2AFA}"/>
              </a:ext>
            </a:extLst>
          </p:cNvPr>
          <p:cNvSpPr>
            <a:spLocks noGrp="1"/>
          </p:cNvSpPr>
          <p:nvPr>
            <p:ph type="subTitle" idx="1"/>
          </p:nvPr>
        </p:nvSpPr>
        <p:spPr>
          <a:xfrm>
            <a:off x="8109235" y="3780098"/>
            <a:ext cx="3511233" cy="1721234"/>
          </a:xfrm>
        </p:spPr>
        <p:txBody>
          <a:bodyPr anchor="t">
            <a:normAutofit/>
          </a:bodyPr>
          <a:lstStyle/>
          <a:p>
            <a:pPr>
              <a:lnSpc>
                <a:spcPct val="90000"/>
              </a:lnSpc>
            </a:pPr>
            <a:r>
              <a:rPr lang="de-DE" sz="2800" dirty="0"/>
              <a:t>Präsident des World </a:t>
            </a:r>
            <a:r>
              <a:rPr lang="de-DE" sz="2800" dirty="0" err="1"/>
              <a:t>Health</a:t>
            </a:r>
            <a:r>
              <a:rPr lang="de-DE" sz="2800" dirty="0"/>
              <a:t> </a:t>
            </a:r>
            <a:r>
              <a:rPr lang="de-DE" sz="2800" dirty="0" err="1"/>
              <a:t>Summit</a:t>
            </a:r>
            <a:br>
              <a:rPr lang="de-DE" sz="2800" dirty="0"/>
            </a:br>
            <a:endParaRPr lang="en-GB" sz="3200" b="1" dirty="0"/>
          </a:p>
        </p:txBody>
      </p:sp>
      <p:pic>
        <p:nvPicPr>
          <p:cNvPr id="4" name="Picture 3">
            <a:extLst>
              <a:ext uri="{FF2B5EF4-FFF2-40B4-BE49-F238E27FC236}">
                <a16:creationId xmlns:a16="http://schemas.microsoft.com/office/drawing/2014/main" id="{E11D6BCE-F4F2-411F-A6C8-0217EBC694B1}"/>
              </a:ext>
            </a:extLst>
          </p:cNvPr>
          <p:cNvPicPr>
            <a:picLocks noChangeAspect="1"/>
          </p:cNvPicPr>
          <p:nvPr/>
        </p:nvPicPr>
        <p:blipFill rotWithShape="1">
          <a:blip r:embed="rId2">
            <a:alphaModFix amt="0"/>
          </a:blip>
          <a:srcRect l="7093" r="19540" b="-1"/>
          <a:stretch/>
        </p:blipFill>
        <p:spPr>
          <a:xfrm>
            <a:off x="20" y="10"/>
            <a:ext cx="7537685" cy="6857990"/>
          </a:xfrm>
          <a:prstGeom prst="rect">
            <a:avLst/>
          </a:prstGeom>
        </p:spPr>
      </p:pic>
      <p:sp>
        <p:nvSpPr>
          <p:cNvPr id="62" name="Rectangle 61">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235"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6" name="Grafik 5" descr="Ein Bild, das Person, draußen, Mann, stehend enthält.&#10;&#10;Automatisch generierte Beschreibung">
            <a:extLst>
              <a:ext uri="{FF2B5EF4-FFF2-40B4-BE49-F238E27FC236}">
                <a16:creationId xmlns:a16="http://schemas.microsoft.com/office/drawing/2014/main" id="{3568013E-FB20-A346-AF91-D1141764CDA0}"/>
              </a:ext>
            </a:extLst>
          </p:cNvPr>
          <p:cNvPicPr>
            <a:picLocks noChangeAspect="1"/>
          </p:cNvPicPr>
          <p:nvPr/>
        </p:nvPicPr>
        <p:blipFill>
          <a:blip r:embed="rId3">
            <a:alphaModFix amt="0"/>
          </a:blip>
          <a:stretch>
            <a:fillRect/>
          </a:stretch>
        </p:blipFill>
        <p:spPr>
          <a:xfrm>
            <a:off x="1571914" y="1758950"/>
            <a:ext cx="4880388" cy="3253592"/>
          </a:xfrm>
          <a:prstGeom prst="rect">
            <a:avLst/>
          </a:prstGeom>
          <a:ln w="57150">
            <a:solidFill>
              <a:schemeClr val="tx1"/>
            </a:solidFill>
          </a:ln>
        </p:spPr>
      </p:pic>
      <p:pic>
        <p:nvPicPr>
          <p:cNvPr id="8" name="Grafik 7">
            <a:extLst>
              <a:ext uri="{FF2B5EF4-FFF2-40B4-BE49-F238E27FC236}">
                <a16:creationId xmlns:a16="http://schemas.microsoft.com/office/drawing/2014/main" id="{3B2BF812-72B5-4B44-96CC-01A93763ED9A}"/>
              </a:ext>
            </a:extLst>
          </p:cNvPr>
          <p:cNvPicPr>
            <a:picLocks noChangeAspect="1"/>
          </p:cNvPicPr>
          <p:nvPr/>
        </p:nvPicPr>
        <p:blipFill>
          <a:blip r:embed="rId4"/>
          <a:stretch>
            <a:fillRect/>
          </a:stretch>
        </p:blipFill>
        <p:spPr>
          <a:xfrm>
            <a:off x="1571914" y="1758950"/>
            <a:ext cx="4880389" cy="3251200"/>
          </a:xfrm>
          <a:prstGeom prst="rect">
            <a:avLst/>
          </a:prstGeom>
        </p:spPr>
      </p:pic>
    </p:spTree>
    <p:extLst>
      <p:ext uri="{BB962C8B-B14F-4D97-AF65-F5344CB8AC3E}">
        <p14:creationId xmlns:p14="http://schemas.microsoft.com/office/powerpoint/2010/main" val="293537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0" name="Rectangle 59">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el 1">
            <a:extLst>
              <a:ext uri="{FF2B5EF4-FFF2-40B4-BE49-F238E27FC236}">
                <a16:creationId xmlns:a16="http://schemas.microsoft.com/office/drawing/2014/main" id="{15FC5E3A-C890-2846-98CC-65F6FBCE0DF3}"/>
              </a:ext>
            </a:extLst>
          </p:cNvPr>
          <p:cNvSpPr>
            <a:spLocks noGrp="1"/>
          </p:cNvSpPr>
          <p:nvPr>
            <p:ph type="ctrTitle"/>
          </p:nvPr>
        </p:nvSpPr>
        <p:spPr>
          <a:xfrm>
            <a:off x="8109235" y="569300"/>
            <a:ext cx="3511233" cy="3210798"/>
          </a:xfrm>
        </p:spPr>
        <p:txBody>
          <a:bodyPr anchor="ctr">
            <a:normAutofit/>
          </a:bodyPr>
          <a:lstStyle/>
          <a:p>
            <a:r>
              <a:rPr lang="en-GB" b="1" dirty="0">
                <a:solidFill>
                  <a:schemeClr val="tx1"/>
                </a:solidFill>
              </a:rPr>
              <a:t>PD </a:t>
            </a:r>
            <a:r>
              <a:rPr lang="en-GB" b="1" dirty="0" err="1">
                <a:solidFill>
                  <a:schemeClr val="tx1"/>
                </a:solidFill>
              </a:rPr>
              <a:t>Dr.</a:t>
            </a:r>
            <a:r>
              <a:rPr lang="en-GB" b="1" dirty="0">
                <a:solidFill>
                  <a:schemeClr val="tx1"/>
                </a:solidFill>
              </a:rPr>
              <a:t> </a:t>
            </a:r>
            <a:br>
              <a:rPr lang="en-GB" b="1" dirty="0">
                <a:solidFill>
                  <a:schemeClr val="tx1"/>
                </a:solidFill>
              </a:rPr>
            </a:br>
            <a:r>
              <a:rPr lang="en-GB" b="1" dirty="0">
                <a:solidFill>
                  <a:schemeClr val="tx1"/>
                </a:solidFill>
              </a:rPr>
              <a:t>Peter </a:t>
            </a:r>
            <a:r>
              <a:rPr lang="en-GB" b="1" dirty="0" err="1">
                <a:solidFill>
                  <a:schemeClr val="tx1"/>
                </a:solidFill>
              </a:rPr>
              <a:t>Bobbert</a:t>
            </a:r>
            <a:endParaRPr lang="en-GB" b="1" dirty="0">
              <a:solidFill>
                <a:schemeClr val="tx1"/>
              </a:solidFill>
            </a:endParaRPr>
          </a:p>
        </p:txBody>
      </p:sp>
      <p:sp>
        <p:nvSpPr>
          <p:cNvPr id="3" name="Untertitel 2">
            <a:extLst>
              <a:ext uri="{FF2B5EF4-FFF2-40B4-BE49-F238E27FC236}">
                <a16:creationId xmlns:a16="http://schemas.microsoft.com/office/drawing/2014/main" id="{7E8B1690-AC18-1249-A149-8B38A4DD2AFA}"/>
              </a:ext>
            </a:extLst>
          </p:cNvPr>
          <p:cNvSpPr>
            <a:spLocks noGrp="1"/>
          </p:cNvSpPr>
          <p:nvPr>
            <p:ph type="subTitle" idx="1"/>
          </p:nvPr>
        </p:nvSpPr>
        <p:spPr>
          <a:xfrm>
            <a:off x="8109235" y="3424044"/>
            <a:ext cx="3790914" cy="1721234"/>
          </a:xfrm>
        </p:spPr>
        <p:txBody>
          <a:bodyPr anchor="t">
            <a:normAutofit lnSpcReduction="10000"/>
          </a:bodyPr>
          <a:lstStyle/>
          <a:p>
            <a:pPr>
              <a:lnSpc>
                <a:spcPct val="90000"/>
              </a:lnSpc>
            </a:pPr>
            <a:r>
              <a:rPr lang="de-DE" sz="1800" dirty="0" err="1"/>
              <a:t>Oberazrt</a:t>
            </a:r>
            <a:r>
              <a:rPr lang="de-DE" sz="1800" dirty="0"/>
              <a:t> für Kardiologie</a:t>
            </a:r>
            <a:br>
              <a:rPr lang="de-DE" sz="1800" dirty="0"/>
            </a:br>
            <a:r>
              <a:rPr lang="de-DE" sz="1800" dirty="0"/>
              <a:t>Evangelisches Krankenhaus Hubertus, Berlin</a:t>
            </a:r>
          </a:p>
          <a:p>
            <a:pPr>
              <a:lnSpc>
                <a:spcPct val="90000"/>
              </a:lnSpc>
            </a:pPr>
            <a:r>
              <a:rPr lang="de-DE" sz="1800" dirty="0"/>
              <a:t>Vorstandsmitglied BÄK</a:t>
            </a:r>
          </a:p>
          <a:p>
            <a:pPr>
              <a:lnSpc>
                <a:spcPct val="90000"/>
              </a:lnSpc>
            </a:pPr>
            <a:r>
              <a:rPr lang="de-DE" sz="1800" dirty="0"/>
              <a:t>Mitglied Bundesvorstand Marburger Bund</a:t>
            </a:r>
          </a:p>
        </p:txBody>
      </p:sp>
      <p:pic>
        <p:nvPicPr>
          <p:cNvPr id="4" name="Picture 3">
            <a:extLst>
              <a:ext uri="{FF2B5EF4-FFF2-40B4-BE49-F238E27FC236}">
                <a16:creationId xmlns:a16="http://schemas.microsoft.com/office/drawing/2014/main" id="{E11D6BCE-F4F2-411F-A6C8-0217EBC694B1}"/>
              </a:ext>
            </a:extLst>
          </p:cNvPr>
          <p:cNvPicPr>
            <a:picLocks noChangeAspect="1"/>
          </p:cNvPicPr>
          <p:nvPr/>
        </p:nvPicPr>
        <p:blipFill rotWithShape="1">
          <a:blip r:embed="rId2">
            <a:alphaModFix amt="0"/>
          </a:blip>
          <a:srcRect l="7093" r="19540" b="-1"/>
          <a:stretch/>
        </p:blipFill>
        <p:spPr>
          <a:xfrm>
            <a:off x="20" y="10"/>
            <a:ext cx="7537685" cy="6857990"/>
          </a:xfrm>
          <a:prstGeom prst="rect">
            <a:avLst/>
          </a:prstGeom>
        </p:spPr>
      </p:pic>
      <p:sp>
        <p:nvSpPr>
          <p:cNvPr id="62" name="Rectangle 61">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235"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10" name="Grafik 9" descr="Ein Bild, das Person, Mann, Gras, draußen enthält.&#10;&#10;Automatisch generierte Beschreibung">
            <a:extLst>
              <a:ext uri="{FF2B5EF4-FFF2-40B4-BE49-F238E27FC236}">
                <a16:creationId xmlns:a16="http://schemas.microsoft.com/office/drawing/2014/main" id="{0C123B9B-CE2C-4BC9-AF02-D38B26BDA672}"/>
              </a:ext>
            </a:extLst>
          </p:cNvPr>
          <p:cNvPicPr>
            <a:picLocks noChangeAspect="1"/>
          </p:cNvPicPr>
          <p:nvPr/>
        </p:nvPicPr>
        <p:blipFill>
          <a:blip r:embed="rId3"/>
          <a:stretch>
            <a:fillRect/>
          </a:stretch>
        </p:blipFill>
        <p:spPr>
          <a:xfrm>
            <a:off x="1601135" y="569300"/>
            <a:ext cx="3365588" cy="5049644"/>
          </a:xfrm>
          <a:prstGeom prst="rect">
            <a:avLst/>
          </a:prstGeom>
          <a:ln w="76200">
            <a:solidFill>
              <a:schemeClr val="tx1"/>
            </a:solidFill>
          </a:ln>
        </p:spPr>
      </p:pic>
    </p:spTree>
    <p:extLst>
      <p:ext uri="{BB962C8B-B14F-4D97-AF65-F5344CB8AC3E}">
        <p14:creationId xmlns:p14="http://schemas.microsoft.com/office/powerpoint/2010/main" val="2742774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0" name="Rectangle 59">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el 1">
            <a:extLst>
              <a:ext uri="{FF2B5EF4-FFF2-40B4-BE49-F238E27FC236}">
                <a16:creationId xmlns:a16="http://schemas.microsoft.com/office/drawing/2014/main" id="{15FC5E3A-C890-2846-98CC-65F6FBCE0DF3}"/>
              </a:ext>
            </a:extLst>
          </p:cNvPr>
          <p:cNvSpPr>
            <a:spLocks noGrp="1"/>
          </p:cNvSpPr>
          <p:nvPr>
            <p:ph type="ctrTitle"/>
          </p:nvPr>
        </p:nvSpPr>
        <p:spPr>
          <a:xfrm>
            <a:off x="8109234" y="538959"/>
            <a:ext cx="3511233" cy="2457835"/>
          </a:xfrm>
        </p:spPr>
        <p:txBody>
          <a:bodyPr anchor="ctr">
            <a:normAutofit/>
          </a:bodyPr>
          <a:lstStyle/>
          <a:p>
            <a:r>
              <a:rPr lang="de-DE" b="1" dirty="0"/>
              <a:t>Sylvia Hartmann </a:t>
            </a:r>
            <a:endParaRPr lang="en-GB" b="1" dirty="0">
              <a:solidFill>
                <a:schemeClr val="tx1"/>
              </a:solidFill>
            </a:endParaRPr>
          </a:p>
        </p:txBody>
      </p:sp>
      <p:sp>
        <p:nvSpPr>
          <p:cNvPr id="3" name="Untertitel 2">
            <a:extLst>
              <a:ext uri="{FF2B5EF4-FFF2-40B4-BE49-F238E27FC236}">
                <a16:creationId xmlns:a16="http://schemas.microsoft.com/office/drawing/2014/main" id="{7E8B1690-AC18-1249-A149-8B38A4DD2AFA}"/>
              </a:ext>
            </a:extLst>
          </p:cNvPr>
          <p:cNvSpPr>
            <a:spLocks noGrp="1"/>
          </p:cNvSpPr>
          <p:nvPr>
            <p:ph type="subTitle" idx="1"/>
          </p:nvPr>
        </p:nvSpPr>
        <p:spPr>
          <a:xfrm>
            <a:off x="8109234" y="2987114"/>
            <a:ext cx="3511233" cy="2457834"/>
          </a:xfrm>
        </p:spPr>
        <p:txBody>
          <a:bodyPr anchor="t">
            <a:normAutofit/>
          </a:bodyPr>
          <a:lstStyle/>
          <a:p>
            <a:pPr>
              <a:lnSpc>
                <a:spcPct val="90000"/>
              </a:lnSpc>
            </a:pPr>
            <a:r>
              <a:rPr lang="de-DE" dirty="0"/>
              <a:t>Stellvertretende Vorsitzende der Deutschen Allianz</a:t>
            </a:r>
            <a:br>
              <a:rPr lang="de-DE" dirty="0"/>
            </a:br>
            <a:r>
              <a:rPr lang="de-DE" dirty="0"/>
              <a:t>Klimawandel und Gesundheit</a:t>
            </a:r>
          </a:p>
          <a:p>
            <a:pPr>
              <a:lnSpc>
                <a:spcPct val="90000"/>
              </a:lnSpc>
            </a:pPr>
            <a:endParaRPr lang="de-DE" dirty="0"/>
          </a:p>
          <a:p>
            <a:pPr>
              <a:lnSpc>
                <a:spcPct val="90000"/>
              </a:lnSpc>
            </a:pPr>
            <a:r>
              <a:rPr lang="de-DE" dirty="0"/>
              <a:t>Projektleiterin „</a:t>
            </a:r>
            <a:r>
              <a:rPr lang="de-DE" dirty="0" err="1"/>
              <a:t>mensch</a:t>
            </a:r>
            <a:r>
              <a:rPr lang="de-DE" dirty="0"/>
              <a:t> und Umwelt“</a:t>
            </a:r>
            <a:br>
              <a:rPr lang="de-DE" dirty="0"/>
            </a:br>
            <a:r>
              <a:rPr lang="de-DE" dirty="0"/>
              <a:t>der Bundesvertretung der Medizinstudierenden in Deutschland (</a:t>
            </a:r>
            <a:r>
              <a:rPr lang="de-DE" dirty="0" err="1"/>
              <a:t>bvmd</a:t>
            </a:r>
            <a:r>
              <a:rPr lang="de-DE" dirty="0"/>
              <a:t>)</a:t>
            </a:r>
          </a:p>
          <a:p>
            <a:pPr>
              <a:lnSpc>
                <a:spcPct val="90000"/>
              </a:lnSpc>
            </a:pPr>
            <a:endParaRPr lang="en-GB" sz="1800" b="1" dirty="0"/>
          </a:p>
        </p:txBody>
      </p:sp>
      <p:pic>
        <p:nvPicPr>
          <p:cNvPr id="4" name="Picture 3">
            <a:extLst>
              <a:ext uri="{FF2B5EF4-FFF2-40B4-BE49-F238E27FC236}">
                <a16:creationId xmlns:a16="http://schemas.microsoft.com/office/drawing/2014/main" id="{E11D6BCE-F4F2-411F-A6C8-0217EBC694B1}"/>
              </a:ext>
            </a:extLst>
          </p:cNvPr>
          <p:cNvPicPr>
            <a:picLocks noChangeAspect="1"/>
          </p:cNvPicPr>
          <p:nvPr/>
        </p:nvPicPr>
        <p:blipFill rotWithShape="1">
          <a:blip r:embed="rId2">
            <a:alphaModFix amt="0"/>
          </a:blip>
          <a:srcRect l="7093" r="19540" b="-1"/>
          <a:stretch/>
        </p:blipFill>
        <p:spPr>
          <a:xfrm>
            <a:off x="20" y="10"/>
            <a:ext cx="7537685" cy="6857990"/>
          </a:xfrm>
          <a:prstGeom prst="rect">
            <a:avLst/>
          </a:prstGeom>
        </p:spPr>
      </p:pic>
      <p:sp>
        <p:nvSpPr>
          <p:cNvPr id="62" name="Rectangle 61">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235"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6" name="Grafik 5" descr="Ein Bild, das Person, draußen, Mann, stehend enthält.&#10;&#10;Automatisch generierte Beschreibung">
            <a:extLst>
              <a:ext uri="{FF2B5EF4-FFF2-40B4-BE49-F238E27FC236}">
                <a16:creationId xmlns:a16="http://schemas.microsoft.com/office/drawing/2014/main" id="{3568013E-FB20-A346-AF91-D1141764CDA0}"/>
              </a:ext>
            </a:extLst>
          </p:cNvPr>
          <p:cNvPicPr>
            <a:picLocks noChangeAspect="1"/>
          </p:cNvPicPr>
          <p:nvPr/>
        </p:nvPicPr>
        <p:blipFill>
          <a:blip r:embed="rId3">
            <a:alphaModFix amt="0"/>
          </a:blip>
          <a:stretch>
            <a:fillRect/>
          </a:stretch>
        </p:blipFill>
        <p:spPr>
          <a:xfrm>
            <a:off x="1584223" y="853899"/>
            <a:ext cx="3835275" cy="4594510"/>
          </a:xfrm>
          <a:prstGeom prst="rect">
            <a:avLst/>
          </a:prstGeom>
          <a:ln w="57150">
            <a:solidFill>
              <a:schemeClr val="tx1"/>
            </a:solidFill>
          </a:ln>
        </p:spPr>
      </p:pic>
      <p:pic>
        <p:nvPicPr>
          <p:cNvPr id="8" name="Grafik 7">
            <a:extLst>
              <a:ext uri="{FF2B5EF4-FFF2-40B4-BE49-F238E27FC236}">
                <a16:creationId xmlns:a16="http://schemas.microsoft.com/office/drawing/2014/main" id="{7F173970-9BCE-514A-9EA2-E06B16845473}"/>
              </a:ext>
            </a:extLst>
          </p:cNvPr>
          <p:cNvPicPr>
            <a:picLocks noChangeAspect="1"/>
          </p:cNvPicPr>
          <p:nvPr/>
        </p:nvPicPr>
        <p:blipFill>
          <a:blip r:embed="rId4"/>
          <a:stretch>
            <a:fillRect/>
          </a:stretch>
        </p:blipFill>
        <p:spPr>
          <a:xfrm>
            <a:off x="1584223" y="853898"/>
            <a:ext cx="3835275" cy="4591050"/>
          </a:xfrm>
          <a:prstGeom prst="rect">
            <a:avLst/>
          </a:prstGeom>
        </p:spPr>
      </p:pic>
    </p:spTree>
    <p:extLst>
      <p:ext uri="{BB962C8B-B14F-4D97-AF65-F5344CB8AC3E}">
        <p14:creationId xmlns:p14="http://schemas.microsoft.com/office/powerpoint/2010/main" val="37187090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0" name="Rectangle 59">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el 1">
            <a:extLst>
              <a:ext uri="{FF2B5EF4-FFF2-40B4-BE49-F238E27FC236}">
                <a16:creationId xmlns:a16="http://schemas.microsoft.com/office/drawing/2014/main" id="{15FC5E3A-C890-2846-98CC-65F6FBCE0DF3}"/>
              </a:ext>
            </a:extLst>
          </p:cNvPr>
          <p:cNvSpPr>
            <a:spLocks noGrp="1"/>
          </p:cNvSpPr>
          <p:nvPr>
            <p:ph type="ctrTitle"/>
          </p:nvPr>
        </p:nvSpPr>
        <p:spPr>
          <a:xfrm>
            <a:off x="8109235" y="569300"/>
            <a:ext cx="3511233" cy="3210798"/>
          </a:xfrm>
        </p:spPr>
        <p:txBody>
          <a:bodyPr anchor="ctr">
            <a:normAutofit/>
          </a:bodyPr>
          <a:lstStyle/>
          <a:p>
            <a:r>
              <a:rPr lang="en-GB" b="1" dirty="0">
                <a:solidFill>
                  <a:schemeClr val="tx1"/>
                </a:solidFill>
              </a:rPr>
              <a:t>Prof. </a:t>
            </a:r>
            <a:r>
              <a:rPr lang="en-GB" b="1" dirty="0" err="1">
                <a:solidFill>
                  <a:schemeClr val="tx1"/>
                </a:solidFill>
              </a:rPr>
              <a:t>Dr.</a:t>
            </a:r>
            <a:br>
              <a:rPr lang="en-GB" b="1" dirty="0">
                <a:solidFill>
                  <a:schemeClr val="tx1"/>
                </a:solidFill>
              </a:rPr>
            </a:br>
            <a:r>
              <a:rPr lang="en-GB" b="1" dirty="0">
                <a:solidFill>
                  <a:schemeClr val="tx1"/>
                </a:solidFill>
              </a:rPr>
              <a:t>Franz-Bernd</a:t>
            </a:r>
            <a:br>
              <a:rPr lang="en-GB" b="1" dirty="0">
                <a:solidFill>
                  <a:schemeClr val="tx1"/>
                </a:solidFill>
              </a:rPr>
            </a:br>
            <a:r>
              <a:rPr lang="en-GB" b="1" dirty="0" err="1">
                <a:solidFill>
                  <a:schemeClr val="tx1"/>
                </a:solidFill>
              </a:rPr>
              <a:t>Frechen</a:t>
            </a:r>
            <a:endParaRPr lang="en-GB" b="1" dirty="0">
              <a:solidFill>
                <a:schemeClr val="tx1"/>
              </a:solidFill>
            </a:endParaRPr>
          </a:p>
        </p:txBody>
      </p:sp>
      <p:sp>
        <p:nvSpPr>
          <p:cNvPr id="3" name="Untertitel 2">
            <a:extLst>
              <a:ext uri="{FF2B5EF4-FFF2-40B4-BE49-F238E27FC236}">
                <a16:creationId xmlns:a16="http://schemas.microsoft.com/office/drawing/2014/main" id="{7E8B1690-AC18-1249-A149-8B38A4DD2AFA}"/>
              </a:ext>
            </a:extLst>
          </p:cNvPr>
          <p:cNvSpPr>
            <a:spLocks noGrp="1"/>
          </p:cNvSpPr>
          <p:nvPr>
            <p:ph type="subTitle" idx="1"/>
          </p:nvPr>
        </p:nvSpPr>
        <p:spPr>
          <a:xfrm>
            <a:off x="8107438" y="4165600"/>
            <a:ext cx="3790914" cy="1721234"/>
          </a:xfrm>
        </p:spPr>
        <p:txBody>
          <a:bodyPr anchor="t">
            <a:normAutofit/>
          </a:bodyPr>
          <a:lstStyle/>
          <a:p>
            <a:pPr>
              <a:lnSpc>
                <a:spcPct val="90000"/>
              </a:lnSpc>
            </a:pPr>
            <a:r>
              <a:rPr lang="de-DE" sz="1800" dirty="0"/>
              <a:t>Professor für Siedlungswasserwirtschaft</a:t>
            </a:r>
            <a:br>
              <a:rPr lang="en-GB" sz="1800" b="1" dirty="0"/>
            </a:br>
            <a:r>
              <a:rPr lang="en-GB" sz="1800" dirty="0"/>
              <a:t>Universität Kassel</a:t>
            </a:r>
          </a:p>
          <a:p>
            <a:pPr>
              <a:lnSpc>
                <a:spcPct val="90000"/>
              </a:lnSpc>
            </a:pPr>
            <a:r>
              <a:rPr lang="en-GB" sz="1800" dirty="0" err="1"/>
              <a:t>Erfinder</a:t>
            </a:r>
            <a:r>
              <a:rPr lang="en-GB" sz="1800" dirty="0"/>
              <a:t> des PAUL-</a:t>
            </a:r>
            <a:r>
              <a:rPr lang="en-GB" sz="1800" dirty="0" err="1"/>
              <a:t>Wasserrucksacks</a:t>
            </a:r>
            <a:endParaRPr lang="de-DE" sz="1800" dirty="0"/>
          </a:p>
        </p:txBody>
      </p:sp>
      <p:pic>
        <p:nvPicPr>
          <p:cNvPr id="4" name="Picture 3">
            <a:extLst>
              <a:ext uri="{FF2B5EF4-FFF2-40B4-BE49-F238E27FC236}">
                <a16:creationId xmlns:a16="http://schemas.microsoft.com/office/drawing/2014/main" id="{E11D6BCE-F4F2-411F-A6C8-0217EBC694B1}"/>
              </a:ext>
            </a:extLst>
          </p:cNvPr>
          <p:cNvPicPr>
            <a:picLocks noChangeAspect="1"/>
          </p:cNvPicPr>
          <p:nvPr/>
        </p:nvPicPr>
        <p:blipFill rotWithShape="1">
          <a:blip r:embed="rId2">
            <a:alphaModFix amt="0"/>
          </a:blip>
          <a:srcRect l="7093" r="19540" b="-1"/>
          <a:stretch/>
        </p:blipFill>
        <p:spPr>
          <a:xfrm>
            <a:off x="20" y="10"/>
            <a:ext cx="7537685" cy="6857990"/>
          </a:xfrm>
          <a:prstGeom prst="rect">
            <a:avLst/>
          </a:prstGeom>
        </p:spPr>
      </p:pic>
      <p:sp>
        <p:nvSpPr>
          <p:cNvPr id="62" name="Rectangle 61">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235"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6" name="Grafik 5" descr="Ein Bild, das Person, draußen, Mann, stehend enthält.&#10;&#10;Automatisch generierte Beschreibung">
            <a:extLst>
              <a:ext uri="{FF2B5EF4-FFF2-40B4-BE49-F238E27FC236}">
                <a16:creationId xmlns:a16="http://schemas.microsoft.com/office/drawing/2014/main" id="{3568013E-FB20-A346-AF91-D1141764CDA0}"/>
              </a:ext>
            </a:extLst>
          </p:cNvPr>
          <p:cNvPicPr>
            <a:picLocks noChangeAspect="1"/>
          </p:cNvPicPr>
          <p:nvPr/>
        </p:nvPicPr>
        <p:blipFill>
          <a:blip r:embed="rId3">
            <a:alphaModFix amt="0"/>
          </a:blip>
          <a:stretch>
            <a:fillRect/>
          </a:stretch>
        </p:blipFill>
        <p:spPr>
          <a:xfrm>
            <a:off x="1838325" y="1123950"/>
            <a:ext cx="4257675" cy="3581400"/>
          </a:xfrm>
          <a:prstGeom prst="rect">
            <a:avLst/>
          </a:prstGeom>
          <a:ln w="57150">
            <a:solidFill>
              <a:schemeClr val="tx1"/>
            </a:solidFill>
          </a:ln>
        </p:spPr>
      </p:pic>
      <p:pic>
        <p:nvPicPr>
          <p:cNvPr id="7" name="Grafik 6" descr="Ein Bild, das Person, Mann, haltend, Mobiltelefon enthält.&#10;&#10;Automatisch generierte Beschreibung">
            <a:extLst>
              <a:ext uri="{FF2B5EF4-FFF2-40B4-BE49-F238E27FC236}">
                <a16:creationId xmlns:a16="http://schemas.microsoft.com/office/drawing/2014/main" id="{9398A390-31B0-4B7C-AE7F-C7F78BB6FE7F}"/>
              </a:ext>
            </a:extLst>
          </p:cNvPr>
          <p:cNvPicPr>
            <a:picLocks noChangeAspect="1"/>
          </p:cNvPicPr>
          <p:nvPr/>
        </p:nvPicPr>
        <p:blipFill>
          <a:blip r:embed="rId4"/>
          <a:stretch>
            <a:fillRect/>
          </a:stretch>
        </p:blipFill>
        <p:spPr>
          <a:xfrm>
            <a:off x="1063004" y="936702"/>
            <a:ext cx="5981449" cy="3980986"/>
          </a:xfrm>
          <a:prstGeom prst="rect">
            <a:avLst/>
          </a:prstGeom>
          <a:ln w="76200">
            <a:solidFill>
              <a:schemeClr val="tx1"/>
            </a:solidFill>
          </a:ln>
        </p:spPr>
      </p:pic>
    </p:spTree>
    <p:extLst>
      <p:ext uri="{BB962C8B-B14F-4D97-AF65-F5344CB8AC3E}">
        <p14:creationId xmlns:p14="http://schemas.microsoft.com/office/powerpoint/2010/main" val="246784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0" name="Rectangle 59">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id="{E11D6BCE-F4F2-411F-A6C8-0217EBC694B1}"/>
              </a:ext>
            </a:extLst>
          </p:cNvPr>
          <p:cNvPicPr>
            <a:picLocks noChangeAspect="1"/>
          </p:cNvPicPr>
          <p:nvPr/>
        </p:nvPicPr>
        <p:blipFill rotWithShape="1">
          <a:blip r:embed="rId2">
            <a:alphaModFix amt="0"/>
          </a:blip>
          <a:srcRect l="7093" r="19540" b="-1"/>
          <a:stretch/>
        </p:blipFill>
        <p:spPr>
          <a:xfrm>
            <a:off x="20" y="10"/>
            <a:ext cx="7537685" cy="6857990"/>
          </a:xfrm>
          <a:prstGeom prst="rect">
            <a:avLst/>
          </a:prstGeom>
        </p:spPr>
      </p:pic>
      <p:sp>
        <p:nvSpPr>
          <p:cNvPr id="62" name="Rectangle 61">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235"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el 8">
            <a:extLst>
              <a:ext uri="{FF2B5EF4-FFF2-40B4-BE49-F238E27FC236}">
                <a16:creationId xmlns:a16="http://schemas.microsoft.com/office/drawing/2014/main" id="{58E9F0A4-B3E5-1843-89C1-24079E470977}"/>
              </a:ext>
            </a:extLst>
          </p:cNvPr>
          <p:cNvSpPr>
            <a:spLocks noGrp="1"/>
          </p:cNvSpPr>
          <p:nvPr>
            <p:ph type="ctrTitle"/>
          </p:nvPr>
        </p:nvSpPr>
        <p:spPr/>
        <p:txBody>
          <a:bodyPr>
            <a:normAutofit/>
          </a:bodyPr>
          <a:lstStyle/>
          <a:p>
            <a:r>
              <a:rPr lang="en-GB" sz="6600" dirty="0" err="1"/>
              <a:t>Vielen</a:t>
            </a:r>
            <a:r>
              <a:rPr lang="en-GB" sz="6600" dirty="0"/>
              <a:t> dank!</a:t>
            </a:r>
          </a:p>
        </p:txBody>
      </p:sp>
      <p:pic>
        <p:nvPicPr>
          <p:cNvPr id="3" name="Grafik 2">
            <a:extLst>
              <a:ext uri="{FF2B5EF4-FFF2-40B4-BE49-F238E27FC236}">
                <a16:creationId xmlns:a16="http://schemas.microsoft.com/office/drawing/2014/main" id="{F9349E70-273A-2345-9C77-DF9FC2F37FFB}"/>
              </a:ext>
            </a:extLst>
          </p:cNvPr>
          <p:cNvPicPr>
            <a:picLocks noChangeAspect="1"/>
          </p:cNvPicPr>
          <p:nvPr/>
        </p:nvPicPr>
        <p:blipFill>
          <a:blip r:embed="rId3"/>
          <a:stretch>
            <a:fillRect/>
          </a:stretch>
        </p:blipFill>
        <p:spPr>
          <a:xfrm>
            <a:off x="824089" y="3212140"/>
            <a:ext cx="4591954" cy="2338835"/>
          </a:xfrm>
          <a:prstGeom prst="rect">
            <a:avLst/>
          </a:prstGeom>
          <a:ln w="76200">
            <a:solidFill>
              <a:schemeClr val="bg1"/>
            </a:solidFill>
          </a:ln>
        </p:spPr>
      </p:pic>
      <p:pic>
        <p:nvPicPr>
          <p:cNvPr id="6" name="Grafik 5">
            <a:extLst>
              <a:ext uri="{FF2B5EF4-FFF2-40B4-BE49-F238E27FC236}">
                <a16:creationId xmlns:a16="http://schemas.microsoft.com/office/drawing/2014/main" id="{F503F48F-92D8-224C-9685-FC244992719A}"/>
              </a:ext>
            </a:extLst>
          </p:cNvPr>
          <p:cNvPicPr>
            <a:picLocks noChangeAspect="1"/>
          </p:cNvPicPr>
          <p:nvPr/>
        </p:nvPicPr>
        <p:blipFill>
          <a:blip r:embed="rId4"/>
          <a:stretch>
            <a:fillRect/>
          </a:stretch>
        </p:blipFill>
        <p:spPr>
          <a:xfrm>
            <a:off x="6368287" y="3212138"/>
            <a:ext cx="2338835" cy="2338835"/>
          </a:xfrm>
          <a:prstGeom prst="rect">
            <a:avLst/>
          </a:prstGeom>
          <a:ln w="76200">
            <a:solidFill>
              <a:schemeClr val="bg1"/>
            </a:solidFill>
          </a:ln>
        </p:spPr>
      </p:pic>
      <p:sp>
        <p:nvSpPr>
          <p:cNvPr id="7" name="Textfeld 6">
            <a:extLst>
              <a:ext uri="{FF2B5EF4-FFF2-40B4-BE49-F238E27FC236}">
                <a16:creationId xmlns:a16="http://schemas.microsoft.com/office/drawing/2014/main" id="{5034D468-005C-EA48-89AA-BF1587D40CAC}"/>
              </a:ext>
            </a:extLst>
          </p:cNvPr>
          <p:cNvSpPr txBox="1"/>
          <p:nvPr/>
        </p:nvSpPr>
        <p:spPr>
          <a:xfrm>
            <a:off x="5478365" y="3781392"/>
            <a:ext cx="761747" cy="1200329"/>
          </a:xfrm>
          <a:prstGeom prst="rect">
            <a:avLst/>
          </a:prstGeom>
          <a:noFill/>
        </p:spPr>
        <p:txBody>
          <a:bodyPr wrap="none" rtlCol="0">
            <a:spAutoFit/>
          </a:bodyPr>
          <a:lstStyle/>
          <a:p>
            <a:r>
              <a:rPr lang="en-GB" sz="7200" dirty="0"/>
              <a:t>&amp;</a:t>
            </a:r>
          </a:p>
        </p:txBody>
      </p:sp>
    </p:spTree>
    <p:extLst>
      <p:ext uri="{BB962C8B-B14F-4D97-AF65-F5344CB8AC3E}">
        <p14:creationId xmlns:p14="http://schemas.microsoft.com/office/powerpoint/2010/main" val="2950689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0" name="Rectangle 59">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el 1">
            <a:extLst>
              <a:ext uri="{FF2B5EF4-FFF2-40B4-BE49-F238E27FC236}">
                <a16:creationId xmlns:a16="http://schemas.microsoft.com/office/drawing/2014/main" id="{15FC5E3A-C890-2846-98CC-65F6FBCE0DF3}"/>
              </a:ext>
            </a:extLst>
          </p:cNvPr>
          <p:cNvSpPr>
            <a:spLocks noGrp="1"/>
          </p:cNvSpPr>
          <p:nvPr>
            <p:ph type="ctrTitle"/>
          </p:nvPr>
        </p:nvSpPr>
        <p:spPr>
          <a:xfrm>
            <a:off x="8109235" y="1287033"/>
            <a:ext cx="3511233" cy="3779995"/>
          </a:xfrm>
        </p:spPr>
        <p:txBody>
          <a:bodyPr anchor="ctr">
            <a:normAutofit fontScale="90000"/>
          </a:bodyPr>
          <a:lstStyle/>
          <a:p>
            <a:r>
              <a:rPr lang="en-US" b="1" dirty="0" err="1">
                <a:solidFill>
                  <a:srgbClr val="FFFFFF"/>
                </a:solidFill>
              </a:rPr>
              <a:t>Austausch</a:t>
            </a:r>
            <a:r>
              <a:rPr lang="en-US" b="1" dirty="0">
                <a:solidFill>
                  <a:srgbClr val="FFFFFF"/>
                </a:solidFill>
              </a:rPr>
              <a:t> </a:t>
            </a:r>
            <a:r>
              <a:rPr lang="en-US" dirty="0" err="1">
                <a:solidFill>
                  <a:srgbClr val="FFFFFF"/>
                </a:solidFill>
              </a:rPr>
              <a:t>über</a:t>
            </a:r>
            <a:r>
              <a:rPr lang="en-US" dirty="0">
                <a:solidFill>
                  <a:srgbClr val="FFFFFF"/>
                </a:solidFill>
              </a:rPr>
              <a:t> </a:t>
            </a:r>
            <a:r>
              <a:rPr lang="en-US" dirty="0" err="1">
                <a:solidFill>
                  <a:srgbClr val="FFFFFF"/>
                </a:solidFill>
              </a:rPr>
              <a:t>relevante</a:t>
            </a:r>
            <a:r>
              <a:rPr lang="en-US" dirty="0">
                <a:solidFill>
                  <a:srgbClr val="FFFFFF"/>
                </a:solidFill>
              </a:rPr>
              <a:t> </a:t>
            </a:r>
            <a:r>
              <a:rPr lang="en-US" dirty="0" err="1">
                <a:solidFill>
                  <a:srgbClr val="FFFFFF"/>
                </a:solidFill>
              </a:rPr>
              <a:t>Themen</a:t>
            </a:r>
            <a:r>
              <a:rPr lang="en-US" dirty="0">
                <a:solidFill>
                  <a:srgbClr val="FFFFFF"/>
                </a:solidFill>
              </a:rPr>
              <a:t> </a:t>
            </a:r>
            <a:br>
              <a:rPr lang="en-US" dirty="0">
                <a:solidFill>
                  <a:srgbClr val="FFFFFF"/>
                </a:solidFill>
              </a:rPr>
            </a:br>
            <a:r>
              <a:rPr lang="en-US" dirty="0">
                <a:solidFill>
                  <a:srgbClr val="FFFFFF"/>
                </a:solidFill>
              </a:rPr>
              <a:t>und die </a:t>
            </a:r>
            <a:r>
              <a:rPr lang="en-US" dirty="0" err="1">
                <a:solidFill>
                  <a:srgbClr val="FFFFFF"/>
                </a:solidFill>
              </a:rPr>
              <a:t>Möglichkeit</a:t>
            </a:r>
            <a:r>
              <a:rPr lang="en-US" dirty="0">
                <a:solidFill>
                  <a:srgbClr val="FFFFFF"/>
                </a:solidFill>
              </a:rPr>
              <a:t> </a:t>
            </a:r>
            <a:r>
              <a:rPr lang="en-US" b="1" dirty="0" err="1">
                <a:solidFill>
                  <a:srgbClr val="FFFFFF"/>
                </a:solidFill>
              </a:rPr>
              <a:t>Netzwerke</a:t>
            </a:r>
            <a:r>
              <a:rPr lang="en-US" dirty="0">
                <a:solidFill>
                  <a:srgbClr val="FFFFFF"/>
                </a:solidFill>
              </a:rPr>
              <a:t> </a:t>
            </a:r>
            <a:r>
              <a:rPr lang="en-US" dirty="0" err="1">
                <a:solidFill>
                  <a:srgbClr val="FFFFFF"/>
                </a:solidFill>
              </a:rPr>
              <a:t>zu</a:t>
            </a:r>
            <a:r>
              <a:rPr lang="en-US" dirty="0">
                <a:solidFill>
                  <a:srgbClr val="FFFFFF"/>
                </a:solidFill>
              </a:rPr>
              <a:t> </a:t>
            </a:r>
            <a:r>
              <a:rPr lang="en-US" dirty="0" err="1">
                <a:solidFill>
                  <a:srgbClr val="FFFFFF"/>
                </a:solidFill>
              </a:rPr>
              <a:t>erweitern</a:t>
            </a:r>
            <a:endParaRPr lang="en-GB" b="1" dirty="0">
              <a:solidFill>
                <a:schemeClr val="tx1"/>
              </a:solidFill>
            </a:endParaRPr>
          </a:p>
        </p:txBody>
      </p:sp>
      <p:pic>
        <p:nvPicPr>
          <p:cNvPr id="4" name="Picture 3">
            <a:extLst>
              <a:ext uri="{FF2B5EF4-FFF2-40B4-BE49-F238E27FC236}">
                <a16:creationId xmlns:a16="http://schemas.microsoft.com/office/drawing/2014/main" id="{E11D6BCE-F4F2-411F-A6C8-0217EBC694B1}"/>
              </a:ext>
            </a:extLst>
          </p:cNvPr>
          <p:cNvPicPr>
            <a:picLocks noChangeAspect="1"/>
          </p:cNvPicPr>
          <p:nvPr/>
        </p:nvPicPr>
        <p:blipFill rotWithShape="1">
          <a:blip r:embed="rId3">
            <a:alphaModFix amt="0"/>
          </a:blip>
          <a:srcRect l="7093" r="19540" b="-1"/>
          <a:stretch/>
        </p:blipFill>
        <p:spPr>
          <a:xfrm>
            <a:off x="20" y="10"/>
            <a:ext cx="7537685" cy="6857990"/>
          </a:xfrm>
          <a:prstGeom prst="rect">
            <a:avLst/>
          </a:prstGeom>
          <a:effectLst>
            <a:outerShdw blurRad="50800" dist="50800" dir="5400000" sx="1000" sy="1000" algn="ctr" rotWithShape="0">
              <a:schemeClr val="bg1">
                <a:alpha val="43000"/>
              </a:schemeClr>
            </a:outerShdw>
          </a:effectLst>
        </p:spPr>
      </p:pic>
      <p:sp>
        <p:nvSpPr>
          <p:cNvPr id="62" name="Rectangle 61">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235"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8" name="Grafik 7">
            <a:extLst>
              <a:ext uri="{FF2B5EF4-FFF2-40B4-BE49-F238E27FC236}">
                <a16:creationId xmlns:a16="http://schemas.microsoft.com/office/drawing/2014/main" id="{A52572D2-2AD7-5341-8F80-77952B40E0B3}"/>
              </a:ext>
            </a:extLst>
          </p:cNvPr>
          <p:cNvPicPr>
            <a:picLocks noChangeAspect="1"/>
          </p:cNvPicPr>
          <p:nvPr/>
        </p:nvPicPr>
        <p:blipFill>
          <a:blip r:embed="rId4"/>
          <a:stretch>
            <a:fillRect/>
          </a:stretch>
        </p:blipFill>
        <p:spPr>
          <a:xfrm>
            <a:off x="571532" y="1557961"/>
            <a:ext cx="6741718" cy="3320296"/>
          </a:xfrm>
          <a:prstGeom prst="rect">
            <a:avLst/>
          </a:prstGeom>
          <a:ln w="76200">
            <a:solidFill>
              <a:schemeClr val="tx1"/>
            </a:solidFill>
          </a:ln>
        </p:spPr>
      </p:pic>
      <p:sp>
        <p:nvSpPr>
          <p:cNvPr id="5" name="Textfeld 4">
            <a:extLst>
              <a:ext uri="{FF2B5EF4-FFF2-40B4-BE49-F238E27FC236}">
                <a16:creationId xmlns:a16="http://schemas.microsoft.com/office/drawing/2014/main" id="{3389A88C-FE95-634F-B58D-606029DAD753}"/>
              </a:ext>
            </a:extLst>
          </p:cNvPr>
          <p:cNvSpPr txBox="1"/>
          <p:nvPr/>
        </p:nvSpPr>
        <p:spPr>
          <a:xfrm>
            <a:off x="378371" y="1340067"/>
            <a:ext cx="7159331" cy="3752193"/>
          </a:xfrm>
          <a:prstGeom prst="rect">
            <a:avLst/>
          </a:prstGeom>
          <a:noFill/>
          <a:ln w="57150">
            <a:solidFill>
              <a:schemeClr val="tx1"/>
            </a:solidFill>
          </a:ln>
        </p:spPr>
        <p:txBody>
          <a:bodyPr wrap="square" rtlCol="0">
            <a:spAutoFit/>
          </a:bodyPr>
          <a:lstStyle/>
          <a:p>
            <a:endParaRPr lang="en-GB" dirty="0"/>
          </a:p>
        </p:txBody>
      </p:sp>
    </p:spTree>
    <p:extLst>
      <p:ext uri="{BB962C8B-B14F-4D97-AF65-F5344CB8AC3E}">
        <p14:creationId xmlns:p14="http://schemas.microsoft.com/office/powerpoint/2010/main" val="230575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0" name="Rectangle 59">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el 1">
            <a:extLst>
              <a:ext uri="{FF2B5EF4-FFF2-40B4-BE49-F238E27FC236}">
                <a16:creationId xmlns:a16="http://schemas.microsoft.com/office/drawing/2014/main" id="{15FC5E3A-C890-2846-98CC-65F6FBCE0DF3}"/>
              </a:ext>
            </a:extLst>
          </p:cNvPr>
          <p:cNvSpPr>
            <a:spLocks noGrp="1"/>
          </p:cNvSpPr>
          <p:nvPr>
            <p:ph type="ctrTitle"/>
          </p:nvPr>
        </p:nvSpPr>
        <p:spPr>
          <a:xfrm>
            <a:off x="8109235" y="1337833"/>
            <a:ext cx="3511233" cy="1178468"/>
          </a:xfrm>
        </p:spPr>
        <p:txBody>
          <a:bodyPr anchor="t">
            <a:normAutofit/>
          </a:bodyPr>
          <a:lstStyle/>
          <a:p>
            <a:r>
              <a:rPr lang="en-GB" sz="5400" b="1" dirty="0">
                <a:solidFill>
                  <a:schemeClr val="tx1"/>
                </a:solidFill>
              </a:rPr>
              <a:t>Die </a:t>
            </a:r>
            <a:r>
              <a:rPr lang="en-GB" sz="5400" b="1" dirty="0" err="1">
                <a:solidFill>
                  <a:schemeClr val="tx1"/>
                </a:solidFill>
              </a:rPr>
              <a:t>Idee</a:t>
            </a:r>
            <a:endParaRPr lang="en-GB" sz="5400" b="1" dirty="0">
              <a:solidFill>
                <a:schemeClr val="tx1"/>
              </a:solidFill>
            </a:endParaRPr>
          </a:p>
        </p:txBody>
      </p:sp>
      <p:pic>
        <p:nvPicPr>
          <p:cNvPr id="4" name="Picture 3">
            <a:extLst>
              <a:ext uri="{FF2B5EF4-FFF2-40B4-BE49-F238E27FC236}">
                <a16:creationId xmlns:a16="http://schemas.microsoft.com/office/drawing/2014/main" id="{E11D6BCE-F4F2-411F-A6C8-0217EBC694B1}"/>
              </a:ext>
            </a:extLst>
          </p:cNvPr>
          <p:cNvPicPr>
            <a:picLocks noChangeAspect="1"/>
          </p:cNvPicPr>
          <p:nvPr/>
        </p:nvPicPr>
        <p:blipFill rotWithShape="1">
          <a:blip r:embed="rId3">
            <a:alphaModFix amt="0"/>
          </a:blip>
          <a:srcRect l="7093" r="19540" b="-1"/>
          <a:stretch/>
        </p:blipFill>
        <p:spPr>
          <a:xfrm>
            <a:off x="20" y="10"/>
            <a:ext cx="7537685" cy="6857990"/>
          </a:xfrm>
          <a:prstGeom prst="rect">
            <a:avLst/>
          </a:prstGeom>
          <a:effectLst>
            <a:outerShdw blurRad="50800" dist="50800" dir="5400000" sx="1000" sy="1000" algn="ctr" rotWithShape="0">
              <a:schemeClr val="bg1">
                <a:alpha val="43000"/>
              </a:schemeClr>
            </a:outerShdw>
          </a:effectLst>
        </p:spPr>
      </p:pic>
      <p:sp>
        <p:nvSpPr>
          <p:cNvPr id="62" name="Rectangle 61">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235"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8" name="Grafik 7">
            <a:extLst>
              <a:ext uri="{FF2B5EF4-FFF2-40B4-BE49-F238E27FC236}">
                <a16:creationId xmlns:a16="http://schemas.microsoft.com/office/drawing/2014/main" id="{A52572D2-2AD7-5341-8F80-77952B40E0B3}"/>
              </a:ext>
            </a:extLst>
          </p:cNvPr>
          <p:cNvPicPr>
            <a:picLocks noChangeAspect="1"/>
          </p:cNvPicPr>
          <p:nvPr/>
        </p:nvPicPr>
        <p:blipFill>
          <a:blip r:embed="rId4"/>
          <a:stretch>
            <a:fillRect/>
          </a:stretch>
        </p:blipFill>
        <p:spPr>
          <a:xfrm>
            <a:off x="571532" y="1557961"/>
            <a:ext cx="6741718" cy="3320296"/>
          </a:xfrm>
          <a:prstGeom prst="rect">
            <a:avLst/>
          </a:prstGeom>
          <a:ln w="76200">
            <a:solidFill>
              <a:schemeClr val="tx1"/>
            </a:solidFill>
          </a:ln>
        </p:spPr>
      </p:pic>
      <p:sp>
        <p:nvSpPr>
          <p:cNvPr id="5" name="Textfeld 4">
            <a:extLst>
              <a:ext uri="{FF2B5EF4-FFF2-40B4-BE49-F238E27FC236}">
                <a16:creationId xmlns:a16="http://schemas.microsoft.com/office/drawing/2014/main" id="{3389A88C-FE95-634F-B58D-606029DAD753}"/>
              </a:ext>
            </a:extLst>
          </p:cNvPr>
          <p:cNvSpPr txBox="1"/>
          <p:nvPr/>
        </p:nvSpPr>
        <p:spPr>
          <a:xfrm>
            <a:off x="378371" y="1340067"/>
            <a:ext cx="7159331" cy="3752193"/>
          </a:xfrm>
          <a:prstGeom prst="rect">
            <a:avLst/>
          </a:prstGeom>
          <a:noFill/>
          <a:ln w="57150">
            <a:solidFill>
              <a:schemeClr val="tx1"/>
            </a:solidFill>
          </a:ln>
        </p:spPr>
        <p:txBody>
          <a:bodyPr wrap="square" rtlCol="0">
            <a:spAutoFit/>
          </a:bodyPr>
          <a:lstStyle/>
          <a:p>
            <a:endParaRPr lang="en-GB" dirty="0"/>
          </a:p>
        </p:txBody>
      </p:sp>
      <p:sp>
        <p:nvSpPr>
          <p:cNvPr id="7" name="Textfeld 6">
            <a:extLst>
              <a:ext uri="{FF2B5EF4-FFF2-40B4-BE49-F238E27FC236}">
                <a16:creationId xmlns:a16="http://schemas.microsoft.com/office/drawing/2014/main" id="{CE0013D5-8B36-5049-8936-DFFE82B09790}"/>
              </a:ext>
            </a:extLst>
          </p:cNvPr>
          <p:cNvSpPr txBox="1"/>
          <p:nvPr/>
        </p:nvSpPr>
        <p:spPr>
          <a:xfrm>
            <a:off x="8109234" y="3270268"/>
            <a:ext cx="4082765" cy="1754326"/>
          </a:xfrm>
          <a:prstGeom prst="rect">
            <a:avLst/>
          </a:prstGeom>
          <a:noFill/>
        </p:spPr>
        <p:txBody>
          <a:bodyPr wrap="square" rtlCol="0">
            <a:spAutoFit/>
          </a:bodyPr>
          <a:lstStyle/>
          <a:p>
            <a:r>
              <a:rPr lang="de-DE" sz="2400" b="1" dirty="0"/>
              <a:t>Reiner </a:t>
            </a:r>
            <a:r>
              <a:rPr lang="de-DE" sz="2400" b="1" dirty="0" err="1"/>
              <a:t>Felsberg</a:t>
            </a:r>
            <a:r>
              <a:rPr lang="de-DE" sz="2400" b="1" dirty="0"/>
              <a:t>  </a:t>
            </a:r>
          </a:p>
          <a:p>
            <a:r>
              <a:rPr lang="de-DE" sz="2000" dirty="0"/>
              <a:t>Marburger Bund</a:t>
            </a:r>
          </a:p>
          <a:p>
            <a:endParaRPr lang="de-DE" sz="2000" dirty="0"/>
          </a:p>
          <a:p>
            <a:r>
              <a:rPr lang="de-DE" sz="2400" b="1" dirty="0"/>
              <a:t>Dr. Friedemann </a:t>
            </a:r>
            <a:r>
              <a:rPr lang="de-DE" sz="2400" b="1" dirty="0" err="1"/>
              <a:t>Egender</a:t>
            </a:r>
            <a:r>
              <a:rPr lang="de-DE" sz="2400" b="1" dirty="0"/>
              <a:t> </a:t>
            </a:r>
          </a:p>
          <a:p>
            <a:r>
              <a:rPr lang="de-DE" sz="2000" dirty="0" err="1"/>
              <a:t>Medimeisterschaften</a:t>
            </a:r>
            <a:endParaRPr lang="de-DE" sz="2000" dirty="0"/>
          </a:p>
        </p:txBody>
      </p:sp>
    </p:spTree>
    <p:extLst>
      <p:ext uri="{BB962C8B-B14F-4D97-AF65-F5344CB8AC3E}">
        <p14:creationId xmlns:p14="http://schemas.microsoft.com/office/powerpoint/2010/main" val="18078572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0" name="Rectangle 59">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el 1">
            <a:extLst>
              <a:ext uri="{FF2B5EF4-FFF2-40B4-BE49-F238E27FC236}">
                <a16:creationId xmlns:a16="http://schemas.microsoft.com/office/drawing/2014/main" id="{15FC5E3A-C890-2846-98CC-65F6FBCE0DF3}"/>
              </a:ext>
            </a:extLst>
          </p:cNvPr>
          <p:cNvSpPr>
            <a:spLocks noGrp="1"/>
          </p:cNvSpPr>
          <p:nvPr>
            <p:ph type="ctrTitle"/>
          </p:nvPr>
        </p:nvSpPr>
        <p:spPr>
          <a:xfrm>
            <a:off x="8109235" y="840232"/>
            <a:ext cx="3511233" cy="3210798"/>
          </a:xfrm>
        </p:spPr>
        <p:txBody>
          <a:bodyPr anchor="ctr">
            <a:normAutofit/>
          </a:bodyPr>
          <a:lstStyle/>
          <a:p>
            <a:r>
              <a:rPr lang="en-GB" sz="5400" b="1" dirty="0">
                <a:solidFill>
                  <a:schemeClr val="tx1"/>
                </a:solidFill>
              </a:rPr>
              <a:t>Meet </a:t>
            </a:r>
            <a:br>
              <a:rPr lang="en-GB" sz="5400" b="1" dirty="0">
                <a:solidFill>
                  <a:schemeClr val="tx1"/>
                </a:solidFill>
              </a:rPr>
            </a:br>
            <a:r>
              <a:rPr lang="en-GB" sz="5400" b="1" dirty="0">
                <a:solidFill>
                  <a:schemeClr val="tx1"/>
                </a:solidFill>
              </a:rPr>
              <a:t>the </a:t>
            </a:r>
            <a:br>
              <a:rPr lang="en-GB" sz="5400" b="1" dirty="0">
                <a:solidFill>
                  <a:schemeClr val="tx1"/>
                </a:solidFill>
              </a:rPr>
            </a:br>
            <a:r>
              <a:rPr lang="en-GB" sz="5400" b="1" dirty="0">
                <a:solidFill>
                  <a:schemeClr val="tx1"/>
                </a:solidFill>
              </a:rPr>
              <a:t>expert</a:t>
            </a:r>
          </a:p>
        </p:txBody>
      </p:sp>
      <p:pic>
        <p:nvPicPr>
          <p:cNvPr id="4" name="Picture 3">
            <a:extLst>
              <a:ext uri="{FF2B5EF4-FFF2-40B4-BE49-F238E27FC236}">
                <a16:creationId xmlns:a16="http://schemas.microsoft.com/office/drawing/2014/main" id="{E11D6BCE-F4F2-411F-A6C8-0217EBC694B1}"/>
              </a:ext>
            </a:extLst>
          </p:cNvPr>
          <p:cNvPicPr>
            <a:picLocks noChangeAspect="1"/>
          </p:cNvPicPr>
          <p:nvPr/>
        </p:nvPicPr>
        <p:blipFill rotWithShape="1">
          <a:blip r:embed="rId2">
            <a:alphaModFix amt="0"/>
          </a:blip>
          <a:srcRect l="7093" r="19540" b="-1"/>
          <a:stretch/>
        </p:blipFill>
        <p:spPr>
          <a:xfrm>
            <a:off x="20" y="10"/>
            <a:ext cx="7537685" cy="6857990"/>
          </a:xfrm>
          <a:prstGeom prst="rect">
            <a:avLst/>
          </a:prstGeom>
        </p:spPr>
      </p:pic>
      <p:sp>
        <p:nvSpPr>
          <p:cNvPr id="62" name="Rectangle 61">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235"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10" name="Grafik 9">
            <a:extLst>
              <a:ext uri="{FF2B5EF4-FFF2-40B4-BE49-F238E27FC236}">
                <a16:creationId xmlns:a16="http://schemas.microsoft.com/office/drawing/2014/main" id="{C6B5BADE-373D-8045-B618-4BBF7BCC3497}"/>
              </a:ext>
            </a:extLst>
          </p:cNvPr>
          <p:cNvPicPr>
            <a:picLocks noChangeAspect="1"/>
          </p:cNvPicPr>
          <p:nvPr/>
        </p:nvPicPr>
        <p:blipFill>
          <a:blip r:embed="rId3">
            <a:extLst>
              <a:ext uri="{BEBA8EAE-BF5A-486C-A8C5-ECC9F3942E4B}">
                <a14:imgProps xmlns:a14="http://schemas.microsoft.com/office/drawing/2010/main">
                  <a14:imgLayer r:embed="rId4">
                    <a14:imgEffect>
                      <a14:artisticGlowEdges/>
                    </a14:imgEffect>
                  </a14:imgLayer>
                </a14:imgProps>
              </a:ext>
            </a:extLst>
          </a:blip>
          <a:stretch>
            <a:fillRect/>
          </a:stretch>
        </p:blipFill>
        <p:spPr>
          <a:xfrm>
            <a:off x="442547" y="502919"/>
            <a:ext cx="7280437" cy="5035635"/>
          </a:xfrm>
          <a:prstGeom prst="rect">
            <a:avLst/>
          </a:prstGeom>
        </p:spPr>
      </p:pic>
      <p:sp>
        <p:nvSpPr>
          <p:cNvPr id="11" name="Rechteck 10">
            <a:extLst>
              <a:ext uri="{FF2B5EF4-FFF2-40B4-BE49-F238E27FC236}">
                <a16:creationId xmlns:a16="http://schemas.microsoft.com/office/drawing/2014/main" id="{05C8ED2F-72E0-BE47-B782-E00A281F58CF}"/>
              </a:ext>
            </a:extLst>
          </p:cNvPr>
          <p:cNvSpPr/>
          <p:nvPr/>
        </p:nvSpPr>
        <p:spPr>
          <a:xfrm>
            <a:off x="442547" y="5369277"/>
            <a:ext cx="1754006" cy="169277"/>
          </a:xfrm>
          <a:prstGeom prst="rect">
            <a:avLst/>
          </a:prstGeom>
        </p:spPr>
        <p:txBody>
          <a:bodyPr wrap="none">
            <a:spAutoFit/>
          </a:bodyPr>
          <a:lstStyle/>
          <a:p>
            <a:r>
              <a:rPr lang="en-GB" sz="500" dirty="0">
                <a:solidFill>
                  <a:schemeClr val="accent2"/>
                </a:solidFill>
              </a:rPr>
              <a:t>https://</a:t>
            </a:r>
            <a:r>
              <a:rPr lang="en-GB" sz="500" dirty="0" err="1">
                <a:solidFill>
                  <a:schemeClr val="accent2"/>
                </a:solidFill>
              </a:rPr>
              <a:t>www.mehr-fuehren.de</a:t>
            </a:r>
            <a:r>
              <a:rPr lang="en-GB" sz="500" dirty="0">
                <a:solidFill>
                  <a:schemeClr val="accent2"/>
                </a:solidFill>
              </a:rPr>
              <a:t>/</a:t>
            </a:r>
            <a:r>
              <a:rPr lang="en-GB" sz="500" dirty="0" err="1">
                <a:solidFill>
                  <a:schemeClr val="accent2"/>
                </a:solidFill>
              </a:rPr>
              <a:t>austausch-mit-gleichgesinnten</a:t>
            </a:r>
            <a:r>
              <a:rPr lang="en-GB" sz="500" dirty="0">
                <a:solidFill>
                  <a:schemeClr val="accent2"/>
                </a:solidFill>
              </a:rPr>
              <a:t>/</a:t>
            </a:r>
          </a:p>
        </p:txBody>
      </p:sp>
    </p:spTree>
    <p:extLst>
      <p:ext uri="{BB962C8B-B14F-4D97-AF65-F5344CB8AC3E}">
        <p14:creationId xmlns:p14="http://schemas.microsoft.com/office/powerpoint/2010/main" val="1669864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0" name="Rectangle 59">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el 1">
            <a:extLst>
              <a:ext uri="{FF2B5EF4-FFF2-40B4-BE49-F238E27FC236}">
                <a16:creationId xmlns:a16="http://schemas.microsoft.com/office/drawing/2014/main" id="{15FC5E3A-C890-2846-98CC-65F6FBCE0DF3}"/>
              </a:ext>
            </a:extLst>
          </p:cNvPr>
          <p:cNvSpPr>
            <a:spLocks noGrp="1"/>
          </p:cNvSpPr>
          <p:nvPr>
            <p:ph type="ctrTitle"/>
          </p:nvPr>
        </p:nvSpPr>
        <p:spPr>
          <a:xfrm>
            <a:off x="8109235" y="1287033"/>
            <a:ext cx="3511233" cy="3779995"/>
          </a:xfrm>
        </p:spPr>
        <p:txBody>
          <a:bodyPr anchor="ctr">
            <a:normAutofit fontScale="90000"/>
          </a:bodyPr>
          <a:lstStyle/>
          <a:p>
            <a:r>
              <a:rPr lang="en-GB" sz="2400" b="1" dirty="0" err="1">
                <a:solidFill>
                  <a:schemeClr val="tx1"/>
                </a:solidFill>
              </a:rPr>
              <a:t>Programm</a:t>
            </a:r>
            <a:br>
              <a:rPr lang="en-GB" sz="2400" b="1" dirty="0">
                <a:solidFill>
                  <a:schemeClr val="tx1"/>
                </a:solidFill>
              </a:rPr>
            </a:br>
            <a:br>
              <a:rPr lang="en-GB" sz="2400" b="1" dirty="0">
                <a:solidFill>
                  <a:schemeClr val="tx1"/>
                </a:solidFill>
              </a:rPr>
            </a:br>
            <a:r>
              <a:rPr lang="en-GB" sz="1600" b="1" dirty="0">
                <a:solidFill>
                  <a:schemeClr val="tx1"/>
                </a:solidFill>
              </a:rPr>
              <a:t>14:15–15:45 </a:t>
            </a:r>
            <a:r>
              <a:rPr lang="en-GB" sz="1600" b="1" dirty="0" err="1">
                <a:solidFill>
                  <a:schemeClr val="tx1"/>
                </a:solidFill>
              </a:rPr>
              <a:t>Uhr</a:t>
            </a:r>
            <a:r>
              <a:rPr lang="en-GB" sz="1600" b="1" dirty="0">
                <a:solidFill>
                  <a:schemeClr val="tx1"/>
                </a:solidFill>
              </a:rPr>
              <a:t> </a:t>
            </a:r>
            <a:br>
              <a:rPr lang="en-GB" sz="1600" b="1" dirty="0">
                <a:solidFill>
                  <a:schemeClr val="tx1"/>
                </a:solidFill>
              </a:rPr>
            </a:br>
            <a:r>
              <a:rPr lang="en-GB" sz="1300" dirty="0" err="1">
                <a:solidFill>
                  <a:schemeClr val="tx1"/>
                </a:solidFill>
              </a:rPr>
              <a:t>Wenn</a:t>
            </a:r>
            <a:r>
              <a:rPr lang="en-GB" sz="1300" dirty="0">
                <a:solidFill>
                  <a:schemeClr val="tx1"/>
                </a:solidFill>
              </a:rPr>
              <a:t> der </a:t>
            </a:r>
            <a:r>
              <a:rPr lang="en-GB" sz="1300" dirty="0" err="1">
                <a:solidFill>
                  <a:schemeClr val="tx1"/>
                </a:solidFill>
              </a:rPr>
              <a:t>Notfall</a:t>
            </a:r>
            <a:r>
              <a:rPr lang="en-GB" sz="1300" dirty="0">
                <a:solidFill>
                  <a:schemeClr val="tx1"/>
                </a:solidFill>
              </a:rPr>
              <a:t> </a:t>
            </a:r>
            <a:r>
              <a:rPr lang="en-GB" sz="1300" dirty="0" err="1">
                <a:solidFill>
                  <a:schemeClr val="tx1"/>
                </a:solidFill>
              </a:rPr>
              <a:t>zum</a:t>
            </a:r>
            <a:r>
              <a:rPr lang="en-GB" sz="1300" dirty="0">
                <a:solidFill>
                  <a:schemeClr val="tx1"/>
                </a:solidFill>
              </a:rPr>
              <a:t> </a:t>
            </a:r>
            <a:r>
              <a:rPr lang="en-GB" sz="1300" dirty="0" err="1">
                <a:solidFill>
                  <a:schemeClr val="tx1"/>
                </a:solidFill>
              </a:rPr>
              <a:t>Notfall</a:t>
            </a:r>
            <a:r>
              <a:rPr lang="en-GB" sz="1300" dirty="0">
                <a:solidFill>
                  <a:schemeClr val="tx1"/>
                </a:solidFill>
              </a:rPr>
              <a:t> </a:t>
            </a:r>
            <a:r>
              <a:rPr lang="en-GB" sz="1300" dirty="0" err="1">
                <a:solidFill>
                  <a:schemeClr val="tx1"/>
                </a:solidFill>
              </a:rPr>
              <a:t>wird</a:t>
            </a:r>
            <a:br>
              <a:rPr lang="en-GB" sz="1600" dirty="0">
                <a:solidFill>
                  <a:schemeClr val="tx1"/>
                </a:solidFill>
              </a:rPr>
            </a:br>
            <a:br>
              <a:rPr lang="en-GB" sz="1600" b="1" dirty="0">
                <a:solidFill>
                  <a:schemeClr val="tx1"/>
                </a:solidFill>
              </a:rPr>
            </a:br>
            <a:r>
              <a:rPr lang="en-GB" sz="1600" b="1" dirty="0">
                <a:solidFill>
                  <a:schemeClr val="tx1"/>
                </a:solidFill>
              </a:rPr>
              <a:t>16:15-17:30 </a:t>
            </a:r>
            <a:r>
              <a:rPr lang="en-GB" sz="1600" b="1" dirty="0" err="1">
                <a:solidFill>
                  <a:schemeClr val="tx1"/>
                </a:solidFill>
              </a:rPr>
              <a:t>Uhr</a:t>
            </a:r>
            <a:br>
              <a:rPr lang="en-GB" sz="1600" b="1" dirty="0">
                <a:solidFill>
                  <a:schemeClr val="tx1"/>
                </a:solidFill>
              </a:rPr>
            </a:br>
            <a:r>
              <a:rPr lang="de-DE" sz="1300" dirty="0"/>
              <a:t>´Global  </a:t>
            </a:r>
            <a:r>
              <a:rPr lang="de-DE" sz="1300" dirty="0" err="1"/>
              <a:t>and</a:t>
            </a:r>
            <a:r>
              <a:rPr lang="de-DE" sz="1300" dirty="0"/>
              <a:t> </a:t>
            </a:r>
            <a:r>
              <a:rPr lang="de-DE" sz="1300" dirty="0" err="1"/>
              <a:t>local</a:t>
            </a:r>
            <a:r>
              <a:rPr lang="de-DE" sz="1300" dirty="0"/>
              <a:t> </a:t>
            </a:r>
            <a:r>
              <a:rPr lang="de-DE" sz="1300" dirty="0" err="1"/>
              <a:t>health</a:t>
            </a:r>
            <a:r>
              <a:rPr lang="de-DE" sz="1300" dirty="0"/>
              <a:t>´ in Zeiten des Klimawandels</a:t>
            </a:r>
            <a:br>
              <a:rPr lang="de-DE" sz="1600" b="1" dirty="0"/>
            </a:br>
            <a:br>
              <a:rPr lang="de-DE" sz="1600" b="1" dirty="0"/>
            </a:br>
            <a:r>
              <a:rPr lang="de-DE" sz="1600" b="1" dirty="0"/>
              <a:t>17:30-18 Uhr</a:t>
            </a:r>
            <a:br>
              <a:rPr lang="de-DE" sz="1600" b="1" dirty="0"/>
            </a:br>
            <a:r>
              <a:rPr lang="de-DE" sz="1300" dirty="0"/>
              <a:t>Gründung und Idee des </a:t>
            </a:r>
            <a:r>
              <a:rPr lang="de-DE" sz="1300" dirty="0" err="1"/>
              <a:t>Medicampusclub</a:t>
            </a:r>
            <a:br>
              <a:rPr lang="de-DE" sz="1600" b="1" dirty="0"/>
            </a:br>
            <a:br>
              <a:rPr lang="de-DE" sz="1600" b="1" dirty="0"/>
            </a:br>
            <a:r>
              <a:rPr lang="de-DE" sz="1600" b="1" dirty="0"/>
              <a:t>18:00 Uhr </a:t>
            </a:r>
            <a:br>
              <a:rPr lang="de-DE" sz="1600" b="1" dirty="0"/>
            </a:br>
            <a:r>
              <a:rPr lang="de-DE" sz="1300" dirty="0"/>
              <a:t>Gemeinsam ins Glashaus zum </a:t>
            </a:r>
            <a:r>
              <a:rPr lang="de-DE" sz="1300" dirty="0" err="1"/>
              <a:t>Meet</a:t>
            </a:r>
            <a:r>
              <a:rPr lang="de-DE" sz="1300" dirty="0"/>
              <a:t> </a:t>
            </a:r>
            <a:r>
              <a:rPr lang="de-DE" sz="1300" dirty="0" err="1"/>
              <a:t>the</a:t>
            </a:r>
            <a:r>
              <a:rPr lang="de-DE" sz="1300" dirty="0"/>
              <a:t> </a:t>
            </a:r>
            <a:r>
              <a:rPr lang="de-DE" sz="1300" dirty="0" err="1"/>
              <a:t>Experts</a:t>
            </a:r>
            <a:r>
              <a:rPr lang="de-DE" sz="1300" dirty="0"/>
              <a:t>. </a:t>
            </a:r>
            <a:br>
              <a:rPr lang="de-DE" sz="1600" b="1" dirty="0"/>
            </a:br>
            <a:br>
              <a:rPr lang="de-DE" sz="1600" b="1" dirty="0"/>
            </a:br>
            <a:r>
              <a:rPr lang="de-DE" sz="1600" b="1" dirty="0"/>
              <a:t>Ab 20Uhr </a:t>
            </a:r>
            <a:br>
              <a:rPr lang="de-DE" sz="1600" b="1" dirty="0"/>
            </a:br>
            <a:r>
              <a:rPr lang="de-DE" sz="1300" dirty="0" err="1"/>
              <a:t>MediBand</a:t>
            </a:r>
            <a:r>
              <a:rPr lang="de-DE" sz="1300" dirty="0"/>
              <a:t>, Medi-DJs Tanzbein schwingen</a:t>
            </a:r>
            <a:endParaRPr lang="en-GB" sz="1600" dirty="0">
              <a:solidFill>
                <a:schemeClr val="tx1"/>
              </a:solidFill>
            </a:endParaRPr>
          </a:p>
        </p:txBody>
      </p:sp>
      <p:pic>
        <p:nvPicPr>
          <p:cNvPr id="4" name="Picture 3">
            <a:extLst>
              <a:ext uri="{FF2B5EF4-FFF2-40B4-BE49-F238E27FC236}">
                <a16:creationId xmlns:a16="http://schemas.microsoft.com/office/drawing/2014/main" id="{E11D6BCE-F4F2-411F-A6C8-0217EBC694B1}"/>
              </a:ext>
            </a:extLst>
          </p:cNvPr>
          <p:cNvPicPr>
            <a:picLocks noChangeAspect="1"/>
          </p:cNvPicPr>
          <p:nvPr/>
        </p:nvPicPr>
        <p:blipFill rotWithShape="1">
          <a:blip r:embed="rId3">
            <a:alphaModFix amt="0"/>
          </a:blip>
          <a:srcRect l="7093" r="19540" b="-1"/>
          <a:stretch/>
        </p:blipFill>
        <p:spPr>
          <a:xfrm>
            <a:off x="20" y="10"/>
            <a:ext cx="7537685" cy="6857990"/>
          </a:xfrm>
          <a:prstGeom prst="rect">
            <a:avLst/>
          </a:prstGeom>
          <a:effectLst>
            <a:outerShdw blurRad="50800" dist="50800" dir="5400000" sx="1000" sy="1000" algn="ctr" rotWithShape="0">
              <a:schemeClr val="bg1">
                <a:alpha val="43000"/>
              </a:schemeClr>
            </a:outerShdw>
          </a:effectLst>
        </p:spPr>
      </p:pic>
      <p:sp>
        <p:nvSpPr>
          <p:cNvPr id="62" name="Rectangle 61">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235"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8" name="Grafik 7">
            <a:extLst>
              <a:ext uri="{FF2B5EF4-FFF2-40B4-BE49-F238E27FC236}">
                <a16:creationId xmlns:a16="http://schemas.microsoft.com/office/drawing/2014/main" id="{A52572D2-2AD7-5341-8F80-77952B40E0B3}"/>
              </a:ext>
            </a:extLst>
          </p:cNvPr>
          <p:cNvPicPr>
            <a:picLocks noChangeAspect="1"/>
          </p:cNvPicPr>
          <p:nvPr/>
        </p:nvPicPr>
        <p:blipFill>
          <a:blip r:embed="rId4"/>
          <a:stretch>
            <a:fillRect/>
          </a:stretch>
        </p:blipFill>
        <p:spPr>
          <a:xfrm>
            <a:off x="571532" y="1557961"/>
            <a:ext cx="6741718" cy="3320296"/>
          </a:xfrm>
          <a:prstGeom prst="rect">
            <a:avLst/>
          </a:prstGeom>
          <a:ln w="76200">
            <a:solidFill>
              <a:schemeClr val="tx1"/>
            </a:solidFill>
          </a:ln>
        </p:spPr>
      </p:pic>
      <p:sp>
        <p:nvSpPr>
          <p:cNvPr id="5" name="Textfeld 4">
            <a:extLst>
              <a:ext uri="{FF2B5EF4-FFF2-40B4-BE49-F238E27FC236}">
                <a16:creationId xmlns:a16="http://schemas.microsoft.com/office/drawing/2014/main" id="{3389A88C-FE95-634F-B58D-606029DAD753}"/>
              </a:ext>
            </a:extLst>
          </p:cNvPr>
          <p:cNvSpPr txBox="1"/>
          <p:nvPr/>
        </p:nvSpPr>
        <p:spPr>
          <a:xfrm>
            <a:off x="378371" y="1340067"/>
            <a:ext cx="7159331" cy="3752193"/>
          </a:xfrm>
          <a:prstGeom prst="rect">
            <a:avLst/>
          </a:prstGeom>
          <a:noFill/>
          <a:ln w="57150">
            <a:solidFill>
              <a:schemeClr val="tx1"/>
            </a:solidFill>
          </a:ln>
        </p:spPr>
        <p:txBody>
          <a:bodyPr wrap="square" rtlCol="0">
            <a:spAutoFit/>
          </a:bodyPr>
          <a:lstStyle/>
          <a:p>
            <a:endParaRPr lang="en-GB" dirty="0"/>
          </a:p>
        </p:txBody>
      </p:sp>
    </p:spTree>
    <p:extLst>
      <p:ext uri="{BB962C8B-B14F-4D97-AF65-F5344CB8AC3E}">
        <p14:creationId xmlns:p14="http://schemas.microsoft.com/office/powerpoint/2010/main" val="2664891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0" name="Rectangle 59">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el 1">
            <a:extLst>
              <a:ext uri="{FF2B5EF4-FFF2-40B4-BE49-F238E27FC236}">
                <a16:creationId xmlns:a16="http://schemas.microsoft.com/office/drawing/2014/main" id="{15FC5E3A-C890-2846-98CC-65F6FBCE0DF3}"/>
              </a:ext>
            </a:extLst>
          </p:cNvPr>
          <p:cNvSpPr>
            <a:spLocks noGrp="1"/>
          </p:cNvSpPr>
          <p:nvPr>
            <p:ph type="ctrTitle"/>
          </p:nvPr>
        </p:nvSpPr>
        <p:spPr>
          <a:xfrm>
            <a:off x="8109235" y="863695"/>
            <a:ext cx="3511233" cy="3779995"/>
          </a:xfrm>
        </p:spPr>
        <p:txBody>
          <a:bodyPr anchor="ctr">
            <a:normAutofit/>
          </a:bodyPr>
          <a:lstStyle/>
          <a:p>
            <a:r>
              <a:rPr lang="en-GB" b="1" dirty="0" err="1">
                <a:solidFill>
                  <a:schemeClr val="tx1"/>
                </a:solidFill>
              </a:rPr>
              <a:t>Wenn</a:t>
            </a:r>
            <a:r>
              <a:rPr lang="en-GB" b="1" dirty="0">
                <a:solidFill>
                  <a:schemeClr val="tx1"/>
                </a:solidFill>
              </a:rPr>
              <a:t> der </a:t>
            </a:r>
            <a:r>
              <a:rPr lang="en-GB" b="1" dirty="0" err="1">
                <a:solidFill>
                  <a:schemeClr val="tx1"/>
                </a:solidFill>
              </a:rPr>
              <a:t>Notfall</a:t>
            </a:r>
            <a:r>
              <a:rPr lang="en-GB" b="1" dirty="0">
                <a:solidFill>
                  <a:schemeClr val="tx1"/>
                </a:solidFill>
              </a:rPr>
              <a:t> </a:t>
            </a:r>
            <a:r>
              <a:rPr lang="en-GB" b="1" dirty="0" err="1">
                <a:solidFill>
                  <a:schemeClr val="tx1"/>
                </a:solidFill>
              </a:rPr>
              <a:t>zum</a:t>
            </a:r>
            <a:r>
              <a:rPr lang="en-GB" b="1" dirty="0">
                <a:solidFill>
                  <a:schemeClr val="tx1"/>
                </a:solidFill>
              </a:rPr>
              <a:t> </a:t>
            </a:r>
            <a:r>
              <a:rPr lang="en-GB" b="1" dirty="0" err="1">
                <a:solidFill>
                  <a:schemeClr val="tx1"/>
                </a:solidFill>
              </a:rPr>
              <a:t>Notfall</a:t>
            </a:r>
            <a:r>
              <a:rPr lang="en-GB" b="1" dirty="0">
                <a:solidFill>
                  <a:schemeClr val="tx1"/>
                </a:solidFill>
              </a:rPr>
              <a:t> </a:t>
            </a:r>
            <a:r>
              <a:rPr lang="en-GB" b="1" dirty="0" err="1">
                <a:solidFill>
                  <a:schemeClr val="tx1"/>
                </a:solidFill>
              </a:rPr>
              <a:t>wird</a:t>
            </a:r>
            <a:r>
              <a:rPr lang="en-GB" b="1" dirty="0">
                <a:solidFill>
                  <a:schemeClr val="tx1"/>
                </a:solidFill>
              </a:rPr>
              <a:t> </a:t>
            </a:r>
          </a:p>
        </p:txBody>
      </p:sp>
      <p:sp>
        <p:nvSpPr>
          <p:cNvPr id="3" name="Untertitel 2">
            <a:extLst>
              <a:ext uri="{FF2B5EF4-FFF2-40B4-BE49-F238E27FC236}">
                <a16:creationId xmlns:a16="http://schemas.microsoft.com/office/drawing/2014/main" id="{7E8B1690-AC18-1249-A149-8B38A4DD2AFA}"/>
              </a:ext>
            </a:extLst>
          </p:cNvPr>
          <p:cNvSpPr>
            <a:spLocks noGrp="1"/>
          </p:cNvSpPr>
          <p:nvPr>
            <p:ph type="subTitle" idx="1"/>
          </p:nvPr>
        </p:nvSpPr>
        <p:spPr>
          <a:xfrm>
            <a:off x="8109236" y="4739780"/>
            <a:ext cx="3511233" cy="1147054"/>
          </a:xfrm>
        </p:spPr>
        <p:txBody>
          <a:bodyPr anchor="t">
            <a:normAutofit/>
          </a:bodyPr>
          <a:lstStyle/>
          <a:p>
            <a:pPr>
              <a:lnSpc>
                <a:spcPct val="90000"/>
              </a:lnSpc>
            </a:pPr>
            <a:r>
              <a:rPr lang="de-DE" sz="1800" i="1" dirty="0"/>
              <a:t>die psychologische Verarbeitung von Notfällen und Rettungseinsätzen durch Einsatzkräfte</a:t>
            </a:r>
            <a:endParaRPr lang="en-GB" sz="1800" b="1" dirty="0"/>
          </a:p>
        </p:txBody>
      </p:sp>
      <p:pic>
        <p:nvPicPr>
          <p:cNvPr id="4" name="Picture 3">
            <a:extLst>
              <a:ext uri="{FF2B5EF4-FFF2-40B4-BE49-F238E27FC236}">
                <a16:creationId xmlns:a16="http://schemas.microsoft.com/office/drawing/2014/main" id="{E11D6BCE-F4F2-411F-A6C8-0217EBC694B1}"/>
              </a:ext>
            </a:extLst>
          </p:cNvPr>
          <p:cNvPicPr>
            <a:picLocks noChangeAspect="1"/>
          </p:cNvPicPr>
          <p:nvPr/>
        </p:nvPicPr>
        <p:blipFill rotWithShape="1">
          <a:blip r:embed="rId3">
            <a:alphaModFix amt="0"/>
          </a:blip>
          <a:srcRect l="7093" r="19540" b="-1"/>
          <a:stretch/>
        </p:blipFill>
        <p:spPr>
          <a:xfrm>
            <a:off x="20" y="10"/>
            <a:ext cx="7537685" cy="6857990"/>
          </a:xfrm>
          <a:prstGeom prst="rect">
            <a:avLst/>
          </a:prstGeom>
        </p:spPr>
      </p:pic>
      <p:sp>
        <p:nvSpPr>
          <p:cNvPr id="62" name="Rectangle 61">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235"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8" name="Grafik 7">
            <a:extLst>
              <a:ext uri="{FF2B5EF4-FFF2-40B4-BE49-F238E27FC236}">
                <a16:creationId xmlns:a16="http://schemas.microsoft.com/office/drawing/2014/main" id="{ACC14038-94C6-D54E-82AE-227605E590B2}"/>
              </a:ext>
            </a:extLst>
          </p:cNvPr>
          <p:cNvPicPr>
            <a:picLocks noChangeAspect="1"/>
          </p:cNvPicPr>
          <p:nvPr/>
        </p:nvPicPr>
        <p:blipFill>
          <a:blip r:embed="rId4">
            <a:extLst>
              <a:ext uri="{BEBA8EAE-BF5A-486C-A8C5-ECC9F3942E4B}">
                <a14:imgProps xmlns:a14="http://schemas.microsoft.com/office/drawing/2010/main">
                  <a14:imgLayer r:embed="rId5">
                    <a14:imgEffect>
                      <a14:artisticGlowEdges trans="0"/>
                    </a14:imgEffect>
                  </a14:imgLayer>
                </a14:imgProps>
              </a:ext>
            </a:extLst>
          </a:blip>
          <a:stretch>
            <a:fillRect/>
          </a:stretch>
        </p:blipFill>
        <p:spPr>
          <a:xfrm>
            <a:off x="596509" y="1189494"/>
            <a:ext cx="6972512" cy="4648341"/>
          </a:xfrm>
          <a:prstGeom prst="rect">
            <a:avLst/>
          </a:prstGeom>
          <a:ln w="57150">
            <a:solidFill>
              <a:schemeClr val="tx1"/>
            </a:solidFill>
          </a:ln>
        </p:spPr>
      </p:pic>
      <p:sp>
        <p:nvSpPr>
          <p:cNvPr id="9" name="Rechteck 8">
            <a:extLst>
              <a:ext uri="{FF2B5EF4-FFF2-40B4-BE49-F238E27FC236}">
                <a16:creationId xmlns:a16="http://schemas.microsoft.com/office/drawing/2014/main" id="{04DAB217-A0E0-CC48-8C26-8397DAF0E012}"/>
              </a:ext>
            </a:extLst>
          </p:cNvPr>
          <p:cNvSpPr/>
          <p:nvPr/>
        </p:nvSpPr>
        <p:spPr>
          <a:xfrm>
            <a:off x="596509" y="5668506"/>
            <a:ext cx="1895071" cy="215444"/>
          </a:xfrm>
          <a:prstGeom prst="rect">
            <a:avLst/>
          </a:prstGeom>
        </p:spPr>
        <p:txBody>
          <a:bodyPr wrap="none">
            <a:spAutoFit/>
          </a:bodyPr>
          <a:lstStyle/>
          <a:p>
            <a:r>
              <a:rPr lang="en-GB" sz="800" dirty="0">
                <a:solidFill>
                  <a:schemeClr val="accent2"/>
                </a:solidFill>
              </a:rPr>
              <a:t>https://</a:t>
            </a:r>
            <a:r>
              <a:rPr lang="en-GB" sz="800" dirty="0" err="1">
                <a:solidFill>
                  <a:schemeClr val="accent2"/>
                </a:solidFill>
              </a:rPr>
              <a:t>unsplash.com</a:t>
            </a:r>
            <a:r>
              <a:rPr lang="en-GB" sz="800" dirty="0">
                <a:solidFill>
                  <a:schemeClr val="accent2"/>
                </a:solidFill>
              </a:rPr>
              <a:t>/s/photos/emergency</a:t>
            </a:r>
          </a:p>
        </p:txBody>
      </p:sp>
    </p:spTree>
    <p:extLst>
      <p:ext uri="{BB962C8B-B14F-4D97-AF65-F5344CB8AC3E}">
        <p14:creationId xmlns:p14="http://schemas.microsoft.com/office/powerpoint/2010/main" val="3537192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0" name="Rectangle 59">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el 1">
            <a:extLst>
              <a:ext uri="{FF2B5EF4-FFF2-40B4-BE49-F238E27FC236}">
                <a16:creationId xmlns:a16="http://schemas.microsoft.com/office/drawing/2014/main" id="{15FC5E3A-C890-2846-98CC-65F6FBCE0DF3}"/>
              </a:ext>
            </a:extLst>
          </p:cNvPr>
          <p:cNvSpPr>
            <a:spLocks noGrp="1"/>
          </p:cNvSpPr>
          <p:nvPr>
            <p:ph type="ctrTitle"/>
          </p:nvPr>
        </p:nvSpPr>
        <p:spPr>
          <a:xfrm>
            <a:off x="8109235" y="569300"/>
            <a:ext cx="3511233" cy="3210798"/>
          </a:xfrm>
        </p:spPr>
        <p:txBody>
          <a:bodyPr anchor="ctr">
            <a:normAutofit/>
          </a:bodyPr>
          <a:lstStyle/>
          <a:p>
            <a:r>
              <a:rPr lang="en-GB" b="1" dirty="0" err="1">
                <a:solidFill>
                  <a:schemeClr val="tx1"/>
                </a:solidFill>
              </a:rPr>
              <a:t>Dr.</a:t>
            </a:r>
            <a:r>
              <a:rPr lang="en-GB" b="1" dirty="0">
                <a:solidFill>
                  <a:schemeClr val="tx1"/>
                </a:solidFill>
              </a:rPr>
              <a:t> </a:t>
            </a:r>
            <a:r>
              <a:rPr lang="en-GB" b="1" dirty="0" err="1">
                <a:solidFill>
                  <a:schemeClr val="tx1"/>
                </a:solidFill>
              </a:rPr>
              <a:t>tobias</a:t>
            </a:r>
            <a:r>
              <a:rPr lang="en-GB" b="1" dirty="0">
                <a:solidFill>
                  <a:schemeClr val="tx1"/>
                </a:solidFill>
              </a:rPr>
              <a:t> Christian </a:t>
            </a:r>
            <a:r>
              <a:rPr lang="en-GB" b="1" dirty="0" err="1">
                <a:solidFill>
                  <a:schemeClr val="tx1"/>
                </a:solidFill>
              </a:rPr>
              <a:t>Heising</a:t>
            </a:r>
            <a:endParaRPr lang="en-GB" b="1" dirty="0">
              <a:solidFill>
                <a:schemeClr val="tx1"/>
              </a:solidFill>
            </a:endParaRPr>
          </a:p>
        </p:txBody>
      </p:sp>
      <p:sp>
        <p:nvSpPr>
          <p:cNvPr id="3" name="Untertitel 2">
            <a:extLst>
              <a:ext uri="{FF2B5EF4-FFF2-40B4-BE49-F238E27FC236}">
                <a16:creationId xmlns:a16="http://schemas.microsoft.com/office/drawing/2014/main" id="{7E8B1690-AC18-1249-A149-8B38A4DD2AFA}"/>
              </a:ext>
            </a:extLst>
          </p:cNvPr>
          <p:cNvSpPr>
            <a:spLocks noGrp="1"/>
          </p:cNvSpPr>
          <p:nvPr>
            <p:ph type="subTitle" idx="1"/>
          </p:nvPr>
        </p:nvSpPr>
        <p:spPr>
          <a:xfrm>
            <a:off x="8109236" y="4165600"/>
            <a:ext cx="3511233" cy="1721234"/>
          </a:xfrm>
        </p:spPr>
        <p:txBody>
          <a:bodyPr anchor="t">
            <a:normAutofit/>
          </a:bodyPr>
          <a:lstStyle/>
          <a:p>
            <a:pPr>
              <a:lnSpc>
                <a:spcPct val="90000"/>
              </a:lnSpc>
            </a:pPr>
            <a:r>
              <a:rPr lang="de-DE" sz="1800" dirty="0"/>
              <a:t>Internist im Fachbereich Kardiologie im Marienhospital Osnabrück</a:t>
            </a:r>
          </a:p>
          <a:p>
            <a:pPr>
              <a:lnSpc>
                <a:spcPct val="90000"/>
              </a:lnSpc>
            </a:pPr>
            <a:r>
              <a:rPr lang="de-DE" sz="1800" dirty="0"/>
              <a:t>&amp; Notarzt in der Stadt Osnabrück sowie im Landkreis Osnabrück </a:t>
            </a:r>
            <a:endParaRPr lang="en-GB" sz="1800" b="1" dirty="0"/>
          </a:p>
        </p:txBody>
      </p:sp>
      <p:pic>
        <p:nvPicPr>
          <p:cNvPr id="4" name="Picture 3">
            <a:extLst>
              <a:ext uri="{FF2B5EF4-FFF2-40B4-BE49-F238E27FC236}">
                <a16:creationId xmlns:a16="http://schemas.microsoft.com/office/drawing/2014/main" id="{E11D6BCE-F4F2-411F-A6C8-0217EBC694B1}"/>
              </a:ext>
            </a:extLst>
          </p:cNvPr>
          <p:cNvPicPr>
            <a:picLocks noChangeAspect="1"/>
          </p:cNvPicPr>
          <p:nvPr/>
        </p:nvPicPr>
        <p:blipFill rotWithShape="1">
          <a:blip r:embed="rId2">
            <a:alphaModFix amt="0"/>
          </a:blip>
          <a:srcRect l="7093" r="19540" b="-1"/>
          <a:stretch/>
        </p:blipFill>
        <p:spPr>
          <a:xfrm>
            <a:off x="20" y="10"/>
            <a:ext cx="7537685" cy="6857990"/>
          </a:xfrm>
          <a:prstGeom prst="rect">
            <a:avLst/>
          </a:prstGeom>
        </p:spPr>
      </p:pic>
      <p:sp>
        <p:nvSpPr>
          <p:cNvPr id="62" name="Rectangle 61">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235"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6" name="Grafik 5" descr="Ein Bild, das Person, draußen, Mann, stehend enthält.&#10;&#10;Automatisch generierte Beschreibung">
            <a:extLst>
              <a:ext uri="{FF2B5EF4-FFF2-40B4-BE49-F238E27FC236}">
                <a16:creationId xmlns:a16="http://schemas.microsoft.com/office/drawing/2014/main" id="{3568013E-FB20-A346-AF91-D1141764CDA0}"/>
              </a:ext>
            </a:extLst>
          </p:cNvPr>
          <p:cNvPicPr>
            <a:picLocks noChangeAspect="1"/>
          </p:cNvPicPr>
          <p:nvPr/>
        </p:nvPicPr>
        <p:blipFill>
          <a:blip r:embed="rId3"/>
          <a:stretch>
            <a:fillRect/>
          </a:stretch>
        </p:blipFill>
        <p:spPr>
          <a:xfrm>
            <a:off x="1003301" y="787400"/>
            <a:ext cx="3962400" cy="2641600"/>
          </a:xfrm>
          <a:prstGeom prst="rect">
            <a:avLst/>
          </a:prstGeom>
          <a:ln w="57150">
            <a:solidFill>
              <a:schemeClr val="tx1"/>
            </a:solidFill>
          </a:ln>
        </p:spPr>
      </p:pic>
      <p:sp>
        <p:nvSpPr>
          <p:cNvPr id="7" name="Rechteck 6">
            <a:extLst>
              <a:ext uri="{FF2B5EF4-FFF2-40B4-BE49-F238E27FC236}">
                <a16:creationId xmlns:a16="http://schemas.microsoft.com/office/drawing/2014/main" id="{36EA9312-CBC5-7D4B-A607-678D9B79D7E3}"/>
              </a:ext>
            </a:extLst>
          </p:cNvPr>
          <p:cNvSpPr/>
          <p:nvPr/>
        </p:nvSpPr>
        <p:spPr>
          <a:xfrm>
            <a:off x="1003301" y="4165600"/>
            <a:ext cx="6096000" cy="1754326"/>
          </a:xfrm>
          <a:prstGeom prst="rect">
            <a:avLst/>
          </a:prstGeom>
        </p:spPr>
        <p:txBody>
          <a:bodyPr>
            <a:spAutoFit/>
          </a:bodyPr>
          <a:lstStyle/>
          <a:p>
            <a:r>
              <a:rPr lang="de-DE" dirty="0"/>
              <a:t>Notfallmedizin bedeutet für mich... </a:t>
            </a:r>
          </a:p>
          <a:p>
            <a:endParaRPr lang="de-DE" dirty="0"/>
          </a:p>
          <a:p>
            <a:r>
              <a:rPr lang="de-DE" dirty="0"/>
              <a:t>....ein elementar wichtiger Dienst am und für den Patienten, aber auch eine Tätigkeit, wo jeder Einsatz die Vielfälligkeit der Medizin wieder spiegelt und man mit Demut den manchmal nur beschränkten Möglichkeiten begegnen muss.</a:t>
            </a:r>
            <a:endParaRPr lang="en-GB" dirty="0"/>
          </a:p>
        </p:txBody>
      </p:sp>
    </p:spTree>
    <p:extLst>
      <p:ext uri="{BB962C8B-B14F-4D97-AF65-F5344CB8AC3E}">
        <p14:creationId xmlns:p14="http://schemas.microsoft.com/office/powerpoint/2010/main" val="1490298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0" name="Rectangle 59">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el 1">
            <a:extLst>
              <a:ext uri="{FF2B5EF4-FFF2-40B4-BE49-F238E27FC236}">
                <a16:creationId xmlns:a16="http://schemas.microsoft.com/office/drawing/2014/main" id="{15FC5E3A-C890-2846-98CC-65F6FBCE0DF3}"/>
              </a:ext>
            </a:extLst>
          </p:cNvPr>
          <p:cNvSpPr>
            <a:spLocks noGrp="1"/>
          </p:cNvSpPr>
          <p:nvPr>
            <p:ph type="ctrTitle"/>
          </p:nvPr>
        </p:nvSpPr>
        <p:spPr>
          <a:xfrm>
            <a:off x="8109235" y="569300"/>
            <a:ext cx="3511233" cy="3210798"/>
          </a:xfrm>
        </p:spPr>
        <p:txBody>
          <a:bodyPr anchor="ctr">
            <a:normAutofit/>
          </a:bodyPr>
          <a:lstStyle/>
          <a:p>
            <a:r>
              <a:rPr lang="en-GB" b="1" dirty="0">
                <a:solidFill>
                  <a:schemeClr val="tx1"/>
                </a:solidFill>
              </a:rPr>
              <a:t>Svenja </a:t>
            </a:r>
            <a:br>
              <a:rPr lang="en-GB" b="1" dirty="0">
                <a:solidFill>
                  <a:schemeClr val="tx1"/>
                </a:solidFill>
              </a:rPr>
            </a:br>
            <a:r>
              <a:rPr lang="en-GB" b="1" dirty="0" err="1">
                <a:solidFill>
                  <a:schemeClr val="tx1"/>
                </a:solidFill>
              </a:rPr>
              <a:t>HeSs</a:t>
            </a:r>
            <a:endParaRPr lang="en-GB" b="1" dirty="0">
              <a:solidFill>
                <a:schemeClr val="tx1"/>
              </a:solidFill>
            </a:endParaRPr>
          </a:p>
        </p:txBody>
      </p:sp>
      <p:sp>
        <p:nvSpPr>
          <p:cNvPr id="3" name="Untertitel 2">
            <a:extLst>
              <a:ext uri="{FF2B5EF4-FFF2-40B4-BE49-F238E27FC236}">
                <a16:creationId xmlns:a16="http://schemas.microsoft.com/office/drawing/2014/main" id="{7E8B1690-AC18-1249-A149-8B38A4DD2AFA}"/>
              </a:ext>
            </a:extLst>
          </p:cNvPr>
          <p:cNvSpPr>
            <a:spLocks noGrp="1"/>
          </p:cNvSpPr>
          <p:nvPr>
            <p:ph type="subTitle" idx="1"/>
          </p:nvPr>
        </p:nvSpPr>
        <p:spPr>
          <a:xfrm>
            <a:off x="8109236" y="4165600"/>
            <a:ext cx="3511233" cy="1721234"/>
          </a:xfrm>
        </p:spPr>
        <p:txBody>
          <a:bodyPr anchor="t">
            <a:normAutofit/>
          </a:bodyPr>
          <a:lstStyle/>
          <a:p>
            <a:r>
              <a:rPr lang="de-DE" dirty="0"/>
              <a:t>Studentin der Humanmedizin im 9. Semester an der Uni Rostock,</a:t>
            </a:r>
          </a:p>
          <a:p>
            <a:r>
              <a:rPr lang="de-DE" dirty="0"/>
              <a:t>Rettungssanitäterin (Werkstudentin) beim DRK Rostock</a:t>
            </a:r>
          </a:p>
        </p:txBody>
      </p:sp>
      <p:pic>
        <p:nvPicPr>
          <p:cNvPr id="4" name="Picture 3">
            <a:extLst>
              <a:ext uri="{FF2B5EF4-FFF2-40B4-BE49-F238E27FC236}">
                <a16:creationId xmlns:a16="http://schemas.microsoft.com/office/drawing/2014/main" id="{E11D6BCE-F4F2-411F-A6C8-0217EBC694B1}"/>
              </a:ext>
            </a:extLst>
          </p:cNvPr>
          <p:cNvPicPr>
            <a:picLocks noChangeAspect="1"/>
          </p:cNvPicPr>
          <p:nvPr/>
        </p:nvPicPr>
        <p:blipFill rotWithShape="1">
          <a:blip r:embed="rId2">
            <a:alphaModFix amt="0"/>
          </a:blip>
          <a:srcRect l="7093" r="19540" b="-1"/>
          <a:stretch/>
        </p:blipFill>
        <p:spPr>
          <a:xfrm>
            <a:off x="20" y="10"/>
            <a:ext cx="7537685" cy="6857990"/>
          </a:xfrm>
          <a:prstGeom prst="rect">
            <a:avLst/>
          </a:prstGeom>
        </p:spPr>
      </p:pic>
      <p:sp>
        <p:nvSpPr>
          <p:cNvPr id="62" name="Rectangle 61">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235"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6" name="Grafik 5" descr="Ein Bild, das Person, draußen, Mann, stehend enthält.&#10;&#10;Automatisch generierte Beschreibung">
            <a:extLst>
              <a:ext uri="{FF2B5EF4-FFF2-40B4-BE49-F238E27FC236}">
                <a16:creationId xmlns:a16="http://schemas.microsoft.com/office/drawing/2014/main" id="{3568013E-FB20-A346-AF91-D1141764CDA0}"/>
              </a:ext>
            </a:extLst>
          </p:cNvPr>
          <p:cNvPicPr>
            <a:picLocks noChangeAspect="1"/>
          </p:cNvPicPr>
          <p:nvPr/>
        </p:nvPicPr>
        <p:blipFill>
          <a:blip r:embed="rId3">
            <a:alphaModFix amt="0"/>
          </a:blip>
          <a:stretch>
            <a:fillRect/>
          </a:stretch>
        </p:blipFill>
        <p:spPr>
          <a:xfrm>
            <a:off x="1034297" y="787400"/>
            <a:ext cx="2623306" cy="2641600"/>
          </a:xfrm>
          <a:prstGeom prst="rect">
            <a:avLst/>
          </a:prstGeom>
          <a:ln w="57150">
            <a:solidFill>
              <a:schemeClr val="tx1"/>
            </a:solidFill>
          </a:ln>
        </p:spPr>
      </p:pic>
      <p:sp>
        <p:nvSpPr>
          <p:cNvPr id="7" name="Rechteck 6">
            <a:extLst>
              <a:ext uri="{FF2B5EF4-FFF2-40B4-BE49-F238E27FC236}">
                <a16:creationId xmlns:a16="http://schemas.microsoft.com/office/drawing/2014/main" id="{36EA9312-CBC5-7D4B-A607-678D9B79D7E3}"/>
              </a:ext>
            </a:extLst>
          </p:cNvPr>
          <p:cNvSpPr/>
          <p:nvPr/>
        </p:nvSpPr>
        <p:spPr>
          <a:xfrm>
            <a:off x="1003301" y="4165600"/>
            <a:ext cx="6096000" cy="1754326"/>
          </a:xfrm>
          <a:prstGeom prst="rect">
            <a:avLst/>
          </a:prstGeom>
        </p:spPr>
        <p:txBody>
          <a:bodyPr>
            <a:spAutoFit/>
          </a:bodyPr>
          <a:lstStyle/>
          <a:p>
            <a:r>
              <a:rPr lang="de-DE" dirty="0"/>
              <a:t>Notfallmedizin bedeutet für mich... </a:t>
            </a:r>
          </a:p>
          <a:p>
            <a:endParaRPr lang="de-DE" dirty="0"/>
          </a:p>
          <a:p>
            <a:r>
              <a:rPr lang="de-DE" dirty="0"/>
              <a:t>... Die Arbeit im Rettungsdienst ist für mich die Chance, einen Zugang zum Patienten zu erhalten und gelernte Inhalte durch Praxiserfahrung zu erweitern.</a:t>
            </a:r>
          </a:p>
          <a:p>
            <a:endParaRPr lang="en-GB" dirty="0"/>
          </a:p>
        </p:txBody>
      </p:sp>
      <p:pic>
        <p:nvPicPr>
          <p:cNvPr id="8" name="Grafik 7" descr="Ein Bild, das Person, Wand, Kleidung, drinnen enthält.&#10;&#10;Automatisch generierte Beschreibung">
            <a:extLst>
              <a:ext uri="{FF2B5EF4-FFF2-40B4-BE49-F238E27FC236}">
                <a16:creationId xmlns:a16="http://schemas.microsoft.com/office/drawing/2014/main" id="{D8D2C619-DB4B-4B4B-8ABF-6C7614840C55}"/>
              </a:ext>
            </a:extLst>
          </p:cNvPr>
          <p:cNvPicPr>
            <a:picLocks noChangeAspect="1"/>
          </p:cNvPicPr>
          <p:nvPr/>
        </p:nvPicPr>
        <p:blipFill>
          <a:blip r:embed="rId4"/>
          <a:stretch>
            <a:fillRect/>
          </a:stretch>
        </p:blipFill>
        <p:spPr>
          <a:xfrm>
            <a:off x="1030475" y="771609"/>
            <a:ext cx="2623306" cy="2637936"/>
          </a:xfrm>
          <a:prstGeom prst="rect">
            <a:avLst/>
          </a:prstGeom>
        </p:spPr>
      </p:pic>
    </p:spTree>
    <p:extLst>
      <p:ext uri="{BB962C8B-B14F-4D97-AF65-F5344CB8AC3E}">
        <p14:creationId xmlns:p14="http://schemas.microsoft.com/office/powerpoint/2010/main" val="3793218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0" name="Rectangle 59">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el 1">
            <a:extLst>
              <a:ext uri="{FF2B5EF4-FFF2-40B4-BE49-F238E27FC236}">
                <a16:creationId xmlns:a16="http://schemas.microsoft.com/office/drawing/2014/main" id="{15FC5E3A-C890-2846-98CC-65F6FBCE0DF3}"/>
              </a:ext>
            </a:extLst>
          </p:cNvPr>
          <p:cNvSpPr>
            <a:spLocks noGrp="1"/>
          </p:cNvSpPr>
          <p:nvPr>
            <p:ph type="ctrTitle"/>
          </p:nvPr>
        </p:nvSpPr>
        <p:spPr>
          <a:xfrm>
            <a:off x="8109235" y="569300"/>
            <a:ext cx="3511233" cy="3210798"/>
          </a:xfrm>
        </p:spPr>
        <p:txBody>
          <a:bodyPr anchor="ctr">
            <a:normAutofit/>
          </a:bodyPr>
          <a:lstStyle/>
          <a:p>
            <a:r>
              <a:rPr lang="en-GB" b="1" dirty="0">
                <a:solidFill>
                  <a:schemeClr val="tx1"/>
                </a:solidFill>
              </a:rPr>
              <a:t>Mathias </a:t>
            </a:r>
            <a:r>
              <a:rPr lang="en-GB" b="1" dirty="0" err="1">
                <a:solidFill>
                  <a:schemeClr val="tx1"/>
                </a:solidFill>
              </a:rPr>
              <a:t>Heisig</a:t>
            </a:r>
            <a:endParaRPr lang="en-GB" b="1" dirty="0">
              <a:solidFill>
                <a:schemeClr val="tx1"/>
              </a:solidFill>
            </a:endParaRPr>
          </a:p>
        </p:txBody>
      </p:sp>
      <p:sp>
        <p:nvSpPr>
          <p:cNvPr id="3" name="Untertitel 2">
            <a:extLst>
              <a:ext uri="{FF2B5EF4-FFF2-40B4-BE49-F238E27FC236}">
                <a16:creationId xmlns:a16="http://schemas.microsoft.com/office/drawing/2014/main" id="{7E8B1690-AC18-1249-A149-8B38A4DD2AFA}"/>
              </a:ext>
            </a:extLst>
          </p:cNvPr>
          <p:cNvSpPr>
            <a:spLocks noGrp="1"/>
          </p:cNvSpPr>
          <p:nvPr>
            <p:ph type="subTitle" idx="1"/>
          </p:nvPr>
        </p:nvSpPr>
        <p:spPr>
          <a:xfrm>
            <a:off x="8109236" y="4165600"/>
            <a:ext cx="3511233" cy="1721234"/>
          </a:xfrm>
        </p:spPr>
        <p:txBody>
          <a:bodyPr anchor="t">
            <a:normAutofit/>
          </a:bodyPr>
          <a:lstStyle/>
          <a:p>
            <a:r>
              <a:rPr lang="de-DE" dirty="0"/>
              <a:t>Assistenzarzt Unfallchirurgie </a:t>
            </a:r>
          </a:p>
          <a:p>
            <a:r>
              <a:rPr lang="de-DE" dirty="0"/>
              <a:t>DRK Klinik Berlin Köpenick</a:t>
            </a:r>
          </a:p>
        </p:txBody>
      </p:sp>
      <p:pic>
        <p:nvPicPr>
          <p:cNvPr id="4" name="Picture 3">
            <a:extLst>
              <a:ext uri="{FF2B5EF4-FFF2-40B4-BE49-F238E27FC236}">
                <a16:creationId xmlns:a16="http://schemas.microsoft.com/office/drawing/2014/main" id="{E11D6BCE-F4F2-411F-A6C8-0217EBC694B1}"/>
              </a:ext>
            </a:extLst>
          </p:cNvPr>
          <p:cNvPicPr>
            <a:picLocks noChangeAspect="1"/>
          </p:cNvPicPr>
          <p:nvPr/>
        </p:nvPicPr>
        <p:blipFill rotWithShape="1">
          <a:blip r:embed="rId2">
            <a:alphaModFix amt="0"/>
          </a:blip>
          <a:srcRect l="7093" r="19540" b="-1"/>
          <a:stretch/>
        </p:blipFill>
        <p:spPr>
          <a:xfrm>
            <a:off x="20" y="10"/>
            <a:ext cx="7537685" cy="6857990"/>
          </a:xfrm>
          <a:prstGeom prst="rect">
            <a:avLst/>
          </a:prstGeom>
        </p:spPr>
      </p:pic>
      <p:sp>
        <p:nvSpPr>
          <p:cNvPr id="62" name="Rectangle 61">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235"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6" name="Grafik 5" descr="Ein Bild, das Person, draußen, Mann, stehend enthält.&#10;&#10;Automatisch generierte Beschreibung">
            <a:extLst>
              <a:ext uri="{FF2B5EF4-FFF2-40B4-BE49-F238E27FC236}">
                <a16:creationId xmlns:a16="http://schemas.microsoft.com/office/drawing/2014/main" id="{3568013E-FB20-A346-AF91-D1141764CDA0}"/>
              </a:ext>
            </a:extLst>
          </p:cNvPr>
          <p:cNvPicPr>
            <a:picLocks noChangeAspect="1"/>
          </p:cNvPicPr>
          <p:nvPr/>
        </p:nvPicPr>
        <p:blipFill>
          <a:blip r:embed="rId3">
            <a:alphaModFix amt="0"/>
          </a:blip>
          <a:stretch>
            <a:fillRect/>
          </a:stretch>
        </p:blipFill>
        <p:spPr>
          <a:xfrm>
            <a:off x="1003301" y="787400"/>
            <a:ext cx="3962400" cy="2393950"/>
          </a:xfrm>
          <a:prstGeom prst="rect">
            <a:avLst/>
          </a:prstGeom>
          <a:ln w="57150">
            <a:solidFill>
              <a:schemeClr val="tx1"/>
            </a:solidFill>
          </a:ln>
        </p:spPr>
      </p:pic>
      <p:sp>
        <p:nvSpPr>
          <p:cNvPr id="7" name="Rechteck 6">
            <a:extLst>
              <a:ext uri="{FF2B5EF4-FFF2-40B4-BE49-F238E27FC236}">
                <a16:creationId xmlns:a16="http://schemas.microsoft.com/office/drawing/2014/main" id="{36EA9312-CBC5-7D4B-A607-678D9B79D7E3}"/>
              </a:ext>
            </a:extLst>
          </p:cNvPr>
          <p:cNvSpPr/>
          <p:nvPr/>
        </p:nvSpPr>
        <p:spPr>
          <a:xfrm>
            <a:off x="1003301" y="4165600"/>
            <a:ext cx="6096000" cy="1477328"/>
          </a:xfrm>
          <a:prstGeom prst="rect">
            <a:avLst/>
          </a:prstGeom>
        </p:spPr>
        <p:txBody>
          <a:bodyPr>
            <a:spAutoFit/>
          </a:bodyPr>
          <a:lstStyle/>
          <a:p>
            <a:r>
              <a:rPr lang="de-DE" dirty="0"/>
              <a:t>Notfallmedizin bedeutet für mich... </a:t>
            </a:r>
          </a:p>
          <a:p>
            <a:endParaRPr lang="de-DE" dirty="0"/>
          </a:p>
          <a:p>
            <a:r>
              <a:rPr lang="de-DE" dirty="0"/>
              <a:t>... Ehrlichste und menschlichste Form der Medizin. Individuell, bedarfsbestimmt und nicht gewinnorientiert.</a:t>
            </a:r>
          </a:p>
          <a:p>
            <a:endParaRPr lang="de-DE" dirty="0"/>
          </a:p>
        </p:txBody>
      </p:sp>
      <p:pic>
        <p:nvPicPr>
          <p:cNvPr id="8" name="Grafik 7">
            <a:extLst>
              <a:ext uri="{FF2B5EF4-FFF2-40B4-BE49-F238E27FC236}">
                <a16:creationId xmlns:a16="http://schemas.microsoft.com/office/drawing/2014/main" id="{5BB9B31A-5897-484A-AB98-097555AEFC42}"/>
              </a:ext>
            </a:extLst>
          </p:cNvPr>
          <p:cNvPicPr>
            <a:picLocks noChangeAspect="1"/>
          </p:cNvPicPr>
          <p:nvPr/>
        </p:nvPicPr>
        <p:blipFill>
          <a:blip r:embed="rId4"/>
          <a:stretch>
            <a:fillRect/>
          </a:stretch>
        </p:blipFill>
        <p:spPr>
          <a:xfrm>
            <a:off x="1003301" y="787400"/>
            <a:ext cx="3962400" cy="2393950"/>
          </a:xfrm>
          <a:prstGeom prst="rect">
            <a:avLst/>
          </a:prstGeom>
        </p:spPr>
      </p:pic>
    </p:spTree>
    <p:extLst>
      <p:ext uri="{BB962C8B-B14F-4D97-AF65-F5344CB8AC3E}">
        <p14:creationId xmlns:p14="http://schemas.microsoft.com/office/powerpoint/2010/main" val="310250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0" name="Rectangle 59">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el 1">
            <a:extLst>
              <a:ext uri="{FF2B5EF4-FFF2-40B4-BE49-F238E27FC236}">
                <a16:creationId xmlns:a16="http://schemas.microsoft.com/office/drawing/2014/main" id="{15FC5E3A-C890-2846-98CC-65F6FBCE0DF3}"/>
              </a:ext>
            </a:extLst>
          </p:cNvPr>
          <p:cNvSpPr>
            <a:spLocks noGrp="1"/>
          </p:cNvSpPr>
          <p:nvPr>
            <p:ph type="ctrTitle"/>
          </p:nvPr>
        </p:nvSpPr>
        <p:spPr>
          <a:xfrm>
            <a:off x="8109235" y="569300"/>
            <a:ext cx="3511233" cy="3210798"/>
          </a:xfrm>
        </p:spPr>
        <p:txBody>
          <a:bodyPr anchor="ctr">
            <a:normAutofit/>
          </a:bodyPr>
          <a:lstStyle/>
          <a:p>
            <a:r>
              <a:rPr lang="en-GB" b="1" dirty="0" err="1">
                <a:solidFill>
                  <a:schemeClr val="tx1"/>
                </a:solidFill>
              </a:rPr>
              <a:t>Dr.</a:t>
            </a:r>
            <a:br>
              <a:rPr lang="en-GB" b="1" dirty="0">
                <a:solidFill>
                  <a:schemeClr val="tx1"/>
                </a:solidFill>
              </a:rPr>
            </a:br>
            <a:r>
              <a:rPr lang="en-GB" b="1" dirty="0" err="1">
                <a:solidFill>
                  <a:schemeClr val="tx1"/>
                </a:solidFill>
              </a:rPr>
              <a:t>Janosch</a:t>
            </a:r>
            <a:r>
              <a:rPr lang="en-GB" b="1" dirty="0">
                <a:solidFill>
                  <a:schemeClr val="tx1"/>
                </a:solidFill>
              </a:rPr>
              <a:t> </a:t>
            </a:r>
            <a:r>
              <a:rPr lang="en-GB" b="1" dirty="0" err="1">
                <a:solidFill>
                  <a:schemeClr val="tx1"/>
                </a:solidFill>
              </a:rPr>
              <a:t>Dahmen</a:t>
            </a:r>
            <a:endParaRPr lang="en-GB" b="1" dirty="0">
              <a:solidFill>
                <a:schemeClr val="tx1"/>
              </a:solidFill>
            </a:endParaRPr>
          </a:p>
        </p:txBody>
      </p:sp>
      <p:sp>
        <p:nvSpPr>
          <p:cNvPr id="3" name="Untertitel 2">
            <a:extLst>
              <a:ext uri="{FF2B5EF4-FFF2-40B4-BE49-F238E27FC236}">
                <a16:creationId xmlns:a16="http://schemas.microsoft.com/office/drawing/2014/main" id="{7E8B1690-AC18-1249-A149-8B38A4DD2AFA}"/>
              </a:ext>
            </a:extLst>
          </p:cNvPr>
          <p:cNvSpPr>
            <a:spLocks noGrp="1"/>
          </p:cNvSpPr>
          <p:nvPr>
            <p:ph type="subTitle" idx="1"/>
          </p:nvPr>
        </p:nvSpPr>
        <p:spPr>
          <a:xfrm>
            <a:off x="8109236" y="4165600"/>
            <a:ext cx="3511233" cy="1721234"/>
          </a:xfrm>
        </p:spPr>
        <p:txBody>
          <a:bodyPr anchor="t">
            <a:normAutofit/>
          </a:bodyPr>
          <a:lstStyle/>
          <a:p>
            <a:pPr>
              <a:lnSpc>
                <a:spcPct val="90000"/>
              </a:lnSpc>
            </a:pPr>
            <a:r>
              <a:rPr lang="de-DE" dirty="0"/>
              <a:t>Oberarzt der Ärztlichen Leitung </a:t>
            </a:r>
          </a:p>
          <a:p>
            <a:pPr>
              <a:lnSpc>
                <a:spcPct val="90000"/>
              </a:lnSpc>
            </a:pPr>
            <a:r>
              <a:rPr lang="de-DE" dirty="0"/>
              <a:t>Rettungsdienst des Land Berlin</a:t>
            </a:r>
            <a:r>
              <a:rPr lang="de-DE" sz="1800" dirty="0"/>
              <a:t> </a:t>
            </a:r>
            <a:endParaRPr lang="en-GB" sz="1800" b="1" dirty="0"/>
          </a:p>
        </p:txBody>
      </p:sp>
      <p:pic>
        <p:nvPicPr>
          <p:cNvPr id="4" name="Picture 3">
            <a:extLst>
              <a:ext uri="{FF2B5EF4-FFF2-40B4-BE49-F238E27FC236}">
                <a16:creationId xmlns:a16="http://schemas.microsoft.com/office/drawing/2014/main" id="{E11D6BCE-F4F2-411F-A6C8-0217EBC694B1}"/>
              </a:ext>
            </a:extLst>
          </p:cNvPr>
          <p:cNvPicPr>
            <a:picLocks noChangeAspect="1"/>
          </p:cNvPicPr>
          <p:nvPr/>
        </p:nvPicPr>
        <p:blipFill rotWithShape="1">
          <a:blip r:embed="rId2">
            <a:alphaModFix amt="0"/>
          </a:blip>
          <a:srcRect l="7093" r="19540" b="-1"/>
          <a:stretch/>
        </p:blipFill>
        <p:spPr>
          <a:xfrm>
            <a:off x="20" y="10"/>
            <a:ext cx="7537685" cy="6857990"/>
          </a:xfrm>
          <a:prstGeom prst="rect">
            <a:avLst/>
          </a:prstGeom>
        </p:spPr>
      </p:pic>
      <p:sp>
        <p:nvSpPr>
          <p:cNvPr id="62" name="Rectangle 61">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235"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6" name="Grafik 5" descr="Ein Bild, das Person, draußen, Mann, stehend enthält.&#10;&#10;Automatisch generierte Beschreibung">
            <a:extLst>
              <a:ext uri="{FF2B5EF4-FFF2-40B4-BE49-F238E27FC236}">
                <a16:creationId xmlns:a16="http://schemas.microsoft.com/office/drawing/2014/main" id="{3568013E-FB20-A346-AF91-D1141764CDA0}"/>
              </a:ext>
            </a:extLst>
          </p:cNvPr>
          <p:cNvPicPr>
            <a:picLocks noChangeAspect="1"/>
          </p:cNvPicPr>
          <p:nvPr/>
        </p:nvPicPr>
        <p:blipFill>
          <a:blip r:embed="rId3">
            <a:alphaModFix amt="0"/>
          </a:blip>
          <a:stretch>
            <a:fillRect/>
          </a:stretch>
        </p:blipFill>
        <p:spPr>
          <a:xfrm>
            <a:off x="1003300" y="787400"/>
            <a:ext cx="3816000" cy="2654021"/>
          </a:xfrm>
          <a:prstGeom prst="rect">
            <a:avLst/>
          </a:prstGeom>
          <a:ln w="57150">
            <a:solidFill>
              <a:schemeClr val="tx1"/>
            </a:solidFill>
          </a:ln>
        </p:spPr>
      </p:pic>
      <p:sp>
        <p:nvSpPr>
          <p:cNvPr id="7" name="Rechteck 6">
            <a:extLst>
              <a:ext uri="{FF2B5EF4-FFF2-40B4-BE49-F238E27FC236}">
                <a16:creationId xmlns:a16="http://schemas.microsoft.com/office/drawing/2014/main" id="{36EA9312-CBC5-7D4B-A607-678D9B79D7E3}"/>
              </a:ext>
            </a:extLst>
          </p:cNvPr>
          <p:cNvSpPr/>
          <p:nvPr/>
        </p:nvSpPr>
        <p:spPr>
          <a:xfrm>
            <a:off x="1003301" y="4165600"/>
            <a:ext cx="6096000" cy="1477328"/>
          </a:xfrm>
          <a:prstGeom prst="rect">
            <a:avLst/>
          </a:prstGeom>
        </p:spPr>
        <p:txBody>
          <a:bodyPr>
            <a:spAutoFit/>
          </a:bodyPr>
          <a:lstStyle/>
          <a:p>
            <a:r>
              <a:rPr lang="de-DE" dirty="0"/>
              <a:t>Notfallmedizin bedeutet für mich... </a:t>
            </a:r>
          </a:p>
          <a:p>
            <a:endParaRPr lang="de-DE" dirty="0"/>
          </a:p>
          <a:p>
            <a:r>
              <a:rPr lang="de-DE" dirty="0"/>
              <a:t>.... </a:t>
            </a:r>
            <a:r>
              <a:rPr lang="en-US" dirty="0"/>
              <a:t>“Next to creating a life the finest thing a man can do is save one!”  (</a:t>
            </a:r>
            <a:r>
              <a:rPr lang="de-DE" dirty="0"/>
              <a:t>Abraham Lincoln)</a:t>
            </a:r>
            <a:br>
              <a:rPr lang="de-DE" dirty="0"/>
            </a:br>
            <a:endParaRPr lang="en-GB" dirty="0"/>
          </a:p>
        </p:txBody>
      </p:sp>
      <p:pic>
        <p:nvPicPr>
          <p:cNvPr id="8" name="Grafik 7">
            <a:extLst>
              <a:ext uri="{FF2B5EF4-FFF2-40B4-BE49-F238E27FC236}">
                <a16:creationId xmlns:a16="http://schemas.microsoft.com/office/drawing/2014/main" id="{5E117C1F-40C9-6D4A-A1BA-4E2D0FE54326}"/>
              </a:ext>
            </a:extLst>
          </p:cNvPr>
          <p:cNvPicPr>
            <a:picLocks noChangeAspect="1"/>
          </p:cNvPicPr>
          <p:nvPr/>
        </p:nvPicPr>
        <p:blipFill>
          <a:blip r:embed="rId4"/>
          <a:stretch>
            <a:fillRect/>
          </a:stretch>
        </p:blipFill>
        <p:spPr>
          <a:xfrm>
            <a:off x="1021159" y="808583"/>
            <a:ext cx="3798141" cy="2611654"/>
          </a:xfrm>
          <a:prstGeom prst="rect">
            <a:avLst/>
          </a:prstGeom>
        </p:spPr>
      </p:pic>
    </p:spTree>
    <p:extLst>
      <p:ext uri="{BB962C8B-B14F-4D97-AF65-F5344CB8AC3E}">
        <p14:creationId xmlns:p14="http://schemas.microsoft.com/office/powerpoint/2010/main" val="9308066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0" name="Rectangle 59">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el 1">
            <a:extLst>
              <a:ext uri="{FF2B5EF4-FFF2-40B4-BE49-F238E27FC236}">
                <a16:creationId xmlns:a16="http://schemas.microsoft.com/office/drawing/2014/main" id="{15FC5E3A-C890-2846-98CC-65F6FBCE0DF3}"/>
              </a:ext>
            </a:extLst>
          </p:cNvPr>
          <p:cNvSpPr>
            <a:spLocks noGrp="1"/>
          </p:cNvSpPr>
          <p:nvPr>
            <p:ph type="ctrTitle"/>
          </p:nvPr>
        </p:nvSpPr>
        <p:spPr>
          <a:xfrm>
            <a:off x="8109235" y="569300"/>
            <a:ext cx="3511233" cy="3210798"/>
          </a:xfrm>
        </p:spPr>
        <p:txBody>
          <a:bodyPr anchor="ctr">
            <a:normAutofit/>
          </a:bodyPr>
          <a:lstStyle/>
          <a:p>
            <a:r>
              <a:rPr lang="en-GB" b="1" dirty="0" err="1">
                <a:solidFill>
                  <a:schemeClr val="tx1"/>
                </a:solidFill>
              </a:rPr>
              <a:t>Pfarrer</a:t>
            </a:r>
            <a:br>
              <a:rPr lang="en-GB" b="1" dirty="0">
                <a:solidFill>
                  <a:schemeClr val="tx1"/>
                </a:solidFill>
              </a:rPr>
            </a:br>
            <a:r>
              <a:rPr lang="en-GB" b="1" dirty="0">
                <a:solidFill>
                  <a:schemeClr val="tx1"/>
                </a:solidFill>
              </a:rPr>
              <a:t>Justus </a:t>
            </a:r>
            <a:br>
              <a:rPr lang="en-GB" b="1" dirty="0">
                <a:solidFill>
                  <a:schemeClr val="tx1"/>
                </a:solidFill>
              </a:rPr>
            </a:br>
            <a:r>
              <a:rPr lang="en-GB" b="1" dirty="0">
                <a:solidFill>
                  <a:schemeClr val="tx1"/>
                </a:solidFill>
              </a:rPr>
              <a:t>Münster</a:t>
            </a:r>
          </a:p>
        </p:txBody>
      </p:sp>
      <p:sp>
        <p:nvSpPr>
          <p:cNvPr id="3" name="Untertitel 2">
            <a:extLst>
              <a:ext uri="{FF2B5EF4-FFF2-40B4-BE49-F238E27FC236}">
                <a16:creationId xmlns:a16="http://schemas.microsoft.com/office/drawing/2014/main" id="{7E8B1690-AC18-1249-A149-8B38A4DD2AFA}"/>
              </a:ext>
            </a:extLst>
          </p:cNvPr>
          <p:cNvSpPr>
            <a:spLocks noGrp="1"/>
          </p:cNvSpPr>
          <p:nvPr>
            <p:ph type="subTitle" idx="1"/>
          </p:nvPr>
        </p:nvSpPr>
        <p:spPr>
          <a:xfrm>
            <a:off x="8109236" y="4165600"/>
            <a:ext cx="3511233" cy="1721234"/>
          </a:xfrm>
        </p:spPr>
        <p:txBody>
          <a:bodyPr anchor="t">
            <a:normAutofit/>
          </a:bodyPr>
          <a:lstStyle/>
          <a:p>
            <a:pPr>
              <a:lnSpc>
                <a:spcPct val="90000"/>
              </a:lnSpc>
            </a:pPr>
            <a:r>
              <a:rPr lang="de-DE" sz="1800" dirty="0"/>
              <a:t>Fachberater PSNV und Sprecher Arbeitskreis PSNV in Berlin (Landeszentralstelle PSNV)</a:t>
            </a:r>
          </a:p>
          <a:p>
            <a:pPr>
              <a:lnSpc>
                <a:spcPct val="90000"/>
              </a:lnSpc>
            </a:pPr>
            <a:endParaRPr lang="en-GB" sz="2000" b="1" dirty="0"/>
          </a:p>
        </p:txBody>
      </p:sp>
      <p:pic>
        <p:nvPicPr>
          <p:cNvPr id="4" name="Picture 3">
            <a:extLst>
              <a:ext uri="{FF2B5EF4-FFF2-40B4-BE49-F238E27FC236}">
                <a16:creationId xmlns:a16="http://schemas.microsoft.com/office/drawing/2014/main" id="{E11D6BCE-F4F2-411F-A6C8-0217EBC694B1}"/>
              </a:ext>
            </a:extLst>
          </p:cNvPr>
          <p:cNvPicPr>
            <a:picLocks noChangeAspect="1"/>
          </p:cNvPicPr>
          <p:nvPr/>
        </p:nvPicPr>
        <p:blipFill rotWithShape="1">
          <a:blip r:embed="rId2">
            <a:alphaModFix amt="0"/>
          </a:blip>
          <a:srcRect l="7093" r="19540" b="-1"/>
          <a:stretch/>
        </p:blipFill>
        <p:spPr>
          <a:xfrm>
            <a:off x="20" y="10"/>
            <a:ext cx="7537685" cy="6857990"/>
          </a:xfrm>
          <a:prstGeom prst="rect">
            <a:avLst/>
          </a:prstGeom>
        </p:spPr>
      </p:pic>
      <p:sp>
        <p:nvSpPr>
          <p:cNvPr id="62" name="Rectangle 61">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235"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6" name="Grafik 5" descr="Ein Bild, das Person, draußen, Mann, stehend enthält.&#10;&#10;Automatisch generierte Beschreibung">
            <a:extLst>
              <a:ext uri="{FF2B5EF4-FFF2-40B4-BE49-F238E27FC236}">
                <a16:creationId xmlns:a16="http://schemas.microsoft.com/office/drawing/2014/main" id="{3568013E-FB20-A346-AF91-D1141764CDA0}"/>
              </a:ext>
            </a:extLst>
          </p:cNvPr>
          <p:cNvPicPr>
            <a:picLocks/>
          </p:cNvPicPr>
          <p:nvPr/>
        </p:nvPicPr>
        <p:blipFill>
          <a:blip r:embed="rId3">
            <a:alphaModFix amt="0"/>
          </a:blip>
          <a:stretch>
            <a:fillRect/>
          </a:stretch>
        </p:blipFill>
        <p:spPr>
          <a:xfrm>
            <a:off x="964393" y="787400"/>
            <a:ext cx="1944000" cy="2916000"/>
          </a:xfrm>
          <a:prstGeom prst="rect">
            <a:avLst/>
          </a:prstGeom>
          <a:ln w="57150">
            <a:solidFill>
              <a:schemeClr val="tx1"/>
            </a:solidFill>
          </a:ln>
        </p:spPr>
      </p:pic>
      <p:sp>
        <p:nvSpPr>
          <p:cNvPr id="7" name="Rechteck 6">
            <a:extLst>
              <a:ext uri="{FF2B5EF4-FFF2-40B4-BE49-F238E27FC236}">
                <a16:creationId xmlns:a16="http://schemas.microsoft.com/office/drawing/2014/main" id="{36EA9312-CBC5-7D4B-A607-678D9B79D7E3}"/>
              </a:ext>
            </a:extLst>
          </p:cNvPr>
          <p:cNvSpPr/>
          <p:nvPr/>
        </p:nvSpPr>
        <p:spPr>
          <a:xfrm>
            <a:off x="1003301" y="4165600"/>
            <a:ext cx="6096000" cy="2308324"/>
          </a:xfrm>
          <a:prstGeom prst="rect">
            <a:avLst/>
          </a:prstGeom>
        </p:spPr>
        <p:txBody>
          <a:bodyPr>
            <a:spAutoFit/>
          </a:bodyPr>
          <a:lstStyle/>
          <a:p>
            <a:r>
              <a:rPr lang="de-DE" dirty="0"/>
              <a:t>Notfallmedizin bedeutet für mich... </a:t>
            </a:r>
          </a:p>
          <a:p>
            <a:endParaRPr lang="de-DE" dirty="0"/>
          </a:p>
          <a:p>
            <a:r>
              <a:rPr lang="de-DE" dirty="0"/>
              <a:t>... In der Notfallmedizin geben Menschen ihr Bestes. Manchmal reicht es nicht und Menschen sterben. Dann ist es gut, wenn über die notfallmedizinische Versorgung hinaus eine Betreuung von An- und Zugehörigen, weiteren Betroffenen, Augenzeug*innen, Ersthelfenden usw. gewährleistet ist.</a:t>
            </a:r>
          </a:p>
          <a:p>
            <a:endParaRPr lang="en-GB" dirty="0"/>
          </a:p>
        </p:txBody>
      </p:sp>
      <p:pic>
        <p:nvPicPr>
          <p:cNvPr id="8" name="Grafik 7">
            <a:extLst>
              <a:ext uri="{FF2B5EF4-FFF2-40B4-BE49-F238E27FC236}">
                <a16:creationId xmlns:a16="http://schemas.microsoft.com/office/drawing/2014/main" id="{A20968D6-F945-6E4E-B29E-660B30350C93}"/>
              </a:ext>
            </a:extLst>
          </p:cNvPr>
          <p:cNvPicPr>
            <a:picLocks noChangeAspect="1"/>
          </p:cNvPicPr>
          <p:nvPr/>
        </p:nvPicPr>
        <p:blipFill>
          <a:blip r:embed="rId4"/>
          <a:stretch>
            <a:fillRect/>
          </a:stretch>
        </p:blipFill>
        <p:spPr>
          <a:xfrm>
            <a:off x="964393" y="785119"/>
            <a:ext cx="1948167" cy="2909606"/>
          </a:xfrm>
          <a:prstGeom prst="rect">
            <a:avLst/>
          </a:prstGeom>
        </p:spPr>
      </p:pic>
    </p:spTree>
    <p:extLst>
      <p:ext uri="{BB962C8B-B14F-4D97-AF65-F5344CB8AC3E}">
        <p14:creationId xmlns:p14="http://schemas.microsoft.com/office/powerpoint/2010/main" val="397343494"/>
      </p:ext>
    </p:extLst>
  </p:cSld>
  <p:clrMapOvr>
    <a:masterClrMapping/>
  </p:clrMapOvr>
</p:sld>
</file>

<file path=ppt/theme/theme1.xml><?xml version="1.0" encoding="utf-8"?>
<a:theme xmlns:a="http://schemas.openxmlformats.org/drawingml/2006/main" name="DividendVTI">
  <a:themeElements>
    <a:clrScheme name="Graustuf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586</Words>
  <Application>Microsoft Office PowerPoint</Application>
  <PresentationFormat>Breitbild</PresentationFormat>
  <Paragraphs>88</Paragraphs>
  <Slides>21</Slides>
  <Notes>5</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21</vt:i4>
      </vt:variant>
    </vt:vector>
  </HeadingPairs>
  <TitlesOfParts>
    <vt:vector size="27" baseType="lpstr">
      <vt:lpstr>Arial</vt:lpstr>
      <vt:lpstr>Arial Unicode MS</vt:lpstr>
      <vt:lpstr>Calibri</vt:lpstr>
      <vt:lpstr>Gill Sans MT</vt:lpstr>
      <vt:lpstr>Wingdings 2</vt:lpstr>
      <vt:lpstr>DividendVTI</vt:lpstr>
      <vt:lpstr>Medi campus club</vt:lpstr>
      <vt:lpstr>Austausch über relevante Themen  und die Möglichkeit Netzwerke zu erweitern</vt:lpstr>
      <vt:lpstr>Programm  14:15–15:45 Uhr  Wenn der Notfall zum Notfall wird  16:15-17:30 Uhr ´Global  and local health´ in Zeiten des Klimawandels  17:30-18 Uhr Gründung und Idee des Medicampusclub  18:00 Uhr  Gemeinsam ins Glashaus zum Meet the Experts.   Ab 20Uhr  MediBand, Medi-DJs Tanzbein schwingen</vt:lpstr>
      <vt:lpstr>Wenn der Notfall zum Notfall wird </vt:lpstr>
      <vt:lpstr>Dr. tobias Christian Heising</vt:lpstr>
      <vt:lpstr>Svenja  HeSs</vt:lpstr>
      <vt:lpstr>Mathias Heisig</vt:lpstr>
      <vt:lpstr>Dr. Janosch Dahmen</vt:lpstr>
      <vt:lpstr>Pfarrer Justus  Münster</vt:lpstr>
      <vt:lpstr>Wenn der Notfall zum Notfall wird </vt:lpstr>
      <vt:lpstr>Diskussion</vt:lpstr>
      <vt:lpstr>Diskussion</vt:lpstr>
      <vt:lpstr>Vielen dank!</vt:lpstr>
      <vt:lpstr>´Global  and local health´ in Zeiten des Klimawandels</vt:lpstr>
      <vt:lpstr>Prof. Dr. Detlev Ganten</vt:lpstr>
      <vt:lpstr>PD Dr.  Peter Bobbert</vt:lpstr>
      <vt:lpstr>Sylvia Hartmann </vt:lpstr>
      <vt:lpstr>Prof. Dr. Franz-Bernd Frechen</vt:lpstr>
      <vt:lpstr>Vielen dank!</vt:lpstr>
      <vt:lpstr>Die Idee</vt:lpstr>
      <vt:lpstr>Meet  the  expert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 campus club</dc:title>
  <dc:creator>Friedemann Egender</dc:creator>
  <cp:lastModifiedBy>Reiner Felsberg</cp:lastModifiedBy>
  <cp:revision>7</cp:revision>
  <cp:lastPrinted>2019-10-11T07:18:25Z</cp:lastPrinted>
  <dcterms:created xsi:type="dcterms:W3CDTF">2019-10-11T06:51:20Z</dcterms:created>
  <dcterms:modified xsi:type="dcterms:W3CDTF">2019-10-14T14:16:00Z</dcterms:modified>
</cp:coreProperties>
</file>